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12192000" cy="6858000"/>
  <p:notesSz cx="7010400" cy="9296400"/>
  <p:embeddedFontLst>
    <p:embeddedFont>
      <p:font typeface="Arial Black" panose="020B0604020202020204" pitchFamily="34" charset="0"/>
      <p:regular r:id="rId63"/>
      <p:bold r:id="rId64"/>
    </p:embeddedFont>
    <p:embeddedFont>
      <p:font typeface="Arial Narrow" panose="020B0604020202020204" pitchFamily="34" charset="0"/>
      <p:regular r:id="rId65"/>
      <p:bold r:id="rId66"/>
      <p:italic r:id="rId67"/>
      <p:boldItalic r:id="rId68"/>
    </p:embeddedFont>
    <p:embeddedFont>
      <p:font typeface="Noto Sans Symbols" panose="020B0502040504020204" pitchFamily="34" charset="0"/>
      <p:regular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74">
          <p15:clr>
            <a:srgbClr val="A4A3A4"/>
          </p15:clr>
        </p15:guide>
        <p15:guide id="2" pos="17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2" roundtripDataSignature="AMtx7mjVlOh3WrSeFdwZogWBb+hIDvUj9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EC815B3-2DEA-46F0-8993-D0808E7A0A29}">
  <a:tblStyle styleId="{4EC815B3-2DEA-46F0-8993-D0808E7A0A29}" styleName="Table_0">
    <a:wholeTbl>
      <a:tcTxStyle b="off" i="off">
        <a:font>
          <a:latin typeface="Arial Narrow"/>
          <a:ea typeface="Arial Narrow"/>
          <a:cs typeface="Arial Narrow"/>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Arial Narrow"/>
          <a:ea typeface="Arial Narrow"/>
          <a:cs typeface="Arial Narrow"/>
        </a:font>
        <a:schemeClr val="lt1"/>
      </a:tcTxStyle>
      <a:tcStyle>
        <a:tcBdr/>
        <a:fill>
          <a:solidFill>
            <a:schemeClr val="accent1"/>
          </a:solidFill>
        </a:fill>
      </a:tcStyle>
    </a:lastCol>
    <a:firstCol>
      <a:tcTxStyle b="on" i="off">
        <a:font>
          <a:latin typeface="Arial Narrow"/>
          <a:ea typeface="Arial Narrow"/>
          <a:cs typeface="Arial Narrow"/>
        </a:font>
        <a:schemeClr val="lt1"/>
      </a:tcTxStyle>
      <a:tcStyle>
        <a:tcBdr/>
        <a:fill>
          <a:solidFill>
            <a:schemeClr val="accent1"/>
          </a:solidFill>
        </a:fill>
      </a:tcStyle>
    </a:firstCol>
    <a:lastRow>
      <a:tcTxStyle b="on" i="off">
        <a:font>
          <a:latin typeface="Arial Narrow"/>
          <a:ea typeface="Arial Narrow"/>
          <a:cs typeface="Arial Narrow"/>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Narrow"/>
          <a:ea typeface="Arial Narrow"/>
          <a:cs typeface="Arial Narrow"/>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824EFAE9-EF1A-43F4-B774-790BECA293B9}" styleName="Table_1">
    <a:wholeTbl>
      <a:tcTxStyle b="off" i="off">
        <a:font>
          <a:latin typeface="Arial Narrow"/>
          <a:ea typeface="Arial Narrow"/>
          <a:cs typeface="Arial Narrow"/>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Arial Narrow"/>
          <a:ea typeface="Arial Narrow"/>
          <a:cs typeface="Arial Narrow"/>
        </a:font>
        <a:schemeClr val="lt1"/>
      </a:tcTxStyle>
      <a:tcStyle>
        <a:tcBdr/>
        <a:fill>
          <a:solidFill>
            <a:schemeClr val="accent1"/>
          </a:solidFill>
        </a:fill>
      </a:tcStyle>
    </a:lastCol>
    <a:firstCol>
      <a:tcTxStyle b="on" i="off">
        <a:font>
          <a:latin typeface="Arial Narrow"/>
          <a:ea typeface="Arial Narrow"/>
          <a:cs typeface="Arial Narrow"/>
        </a:font>
        <a:schemeClr val="lt1"/>
      </a:tcTxStyle>
      <a:tcStyle>
        <a:tcBdr/>
        <a:fill>
          <a:solidFill>
            <a:schemeClr val="accent1"/>
          </a:solidFill>
        </a:fill>
      </a:tcStyle>
    </a:firstCol>
    <a:lastRow>
      <a:tcTxStyle b="on" i="off">
        <a:font>
          <a:latin typeface="Arial Narrow"/>
          <a:ea typeface="Arial Narrow"/>
          <a:cs typeface="Arial Narrow"/>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Narrow"/>
          <a:ea typeface="Arial Narrow"/>
          <a:cs typeface="Arial Narrow"/>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D427BCA1-0575-4639-8C79-36C0BED831C1}" styleName="Table_2">
    <a:wholeTbl>
      <a:tcTxStyle b="off" i="off">
        <a:font>
          <a:latin typeface="Arial Narrow"/>
          <a:ea typeface="Arial Narrow"/>
          <a:cs typeface="Arial Narrow"/>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Arial Narrow"/>
          <a:ea typeface="Arial Narrow"/>
          <a:cs typeface="Arial Narrow"/>
        </a:font>
        <a:schemeClr val="lt1"/>
      </a:tcTxStyle>
      <a:tcStyle>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88"/>
  </p:normalViewPr>
  <p:slideViewPr>
    <p:cSldViewPr snapToGrid="0">
      <p:cViewPr varScale="1">
        <p:scale>
          <a:sx n="116" d="100"/>
          <a:sy n="116" d="100"/>
        </p:scale>
        <p:origin x="656" y="184"/>
      </p:cViewPr>
      <p:guideLst>
        <p:guide orient="horz" pos="3974"/>
        <p:guide pos="172"/>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6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8" y="0"/>
            <a:ext cx="3038475"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51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Have this up starting 15min before the webinar</a:t>
            </a:r>
            <a:endParaRPr/>
          </a:p>
          <a:p>
            <a:pPr marL="0" lvl="0" indent="0" algn="l" rtl="0">
              <a:lnSpc>
                <a:spcPct val="100000"/>
              </a:lnSpc>
              <a:spcBef>
                <a:spcPts val="0"/>
              </a:spcBef>
              <a:spcAft>
                <a:spcPts val="0"/>
              </a:spcAft>
              <a:buSzPts val="1400"/>
              <a:buNone/>
            </a:pPr>
            <a:endParaRPr/>
          </a:p>
        </p:txBody>
      </p:sp>
      <p:sp>
        <p:nvSpPr>
          <p:cNvPr id="48" name="Google Shape;48;p1: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24" name="Google Shape;124;p8: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6" name="Google Shape;136;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6" name="Google Shape;146;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64" name="Google Shape;164;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73" name="Google Shape;173;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82" name="Google Shape;182;p13: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89" name="Google Shape;189;p14: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0" name="Google Shape;200;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4f0aee51ce_0_51: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34f0aee51ce_0_51: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92 Reviewers</a:t>
            </a:r>
            <a:endParaRPr/>
          </a:p>
        </p:txBody>
      </p:sp>
      <p:sp>
        <p:nvSpPr>
          <p:cNvPr id="207" name="Google Shape;207;g34f0aee51ce_0_51:notes"/>
          <p:cNvSpPr txBox="1">
            <a:spLocks noGrp="1"/>
          </p:cNvSpPr>
          <p:nvPr>
            <p:ph type="sldNum" idx="12"/>
          </p:nvPr>
        </p:nvSpPr>
        <p:spPr>
          <a:xfrm>
            <a:off x="3970338" y="8829675"/>
            <a:ext cx="30384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t>17</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4f0aee51ce_0_111: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34f0aee51ce_0_111: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Aurora 6</a:t>
            </a:r>
            <a:endParaRPr/>
          </a:p>
        </p:txBody>
      </p:sp>
      <p:sp>
        <p:nvSpPr>
          <p:cNvPr id="228" name="Google Shape;228;g34f0aee51ce_0_111:notes"/>
          <p:cNvSpPr txBox="1">
            <a:spLocks noGrp="1"/>
          </p:cNvSpPr>
          <p:nvPr>
            <p:ph type="sldNum" idx="12"/>
          </p:nvPr>
        </p:nvSpPr>
        <p:spPr>
          <a:xfrm>
            <a:off x="3970338" y="8829675"/>
            <a:ext cx="3038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0c77dfcb2_0_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g350c77dfcb2_0_0: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g350c77dfcb2_0_0:notes"/>
          <p:cNvSpPr txBox="1">
            <a:spLocks noGrp="1"/>
          </p:cNvSpPr>
          <p:nvPr>
            <p:ph type="sldNum" idx="12"/>
          </p:nvPr>
        </p:nvSpPr>
        <p:spPr>
          <a:xfrm>
            <a:off x="3970338" y="8829675"/>
            <a:ext cx="30384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4f0aee51ce_0_159: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34f0aee51ce_0_159: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g34f0aee51ce_0_159:notes"/>
          <p:cNvSpPr txBox="1">
            <a:spLocks noGrp="1"/>
          </p:cNvSpPr>
          <p:nvPr>
            <p:ph type="sldNum" idx="12"/>
          </p:nvPr>
        </p:nvSpPr>
        <p:spPr>
          <a:xfrm>
            <a:off x="3970338" y="8829675"/>
            <a:ext cx="3038400" cy="465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46" name="Google Shape;246;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31: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53" name="Google Shape;253;p31: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7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7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From Dima: “Rule of thumb” for Frontier is 3-4 million Summit-equivalent node-hours.</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1" i="0" u="none" strike="noStrike" cap="none">
                <a:solidFill>
                  <a:srgbClr val="000000"/>
                </a:solidFill>
                <a:latin typeface="Arial"/>
                <a:ea typeface="Arial"/>
                <a:cs typeface="Arial"/>
                <a:sym typeface="Arial"/>
              </a:rPr>
              <a:t>FAQ from Webinar #1: Andreas Kronfeld</a:t>
            </a:r>
            <a:endParaRPr sz="1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r>
              <a:rPr lang="en-US" sz="700" b="1" i="0" u="none" strike="noStrike" cap="none">
                <a:solidFill>
                  <a:srgbClr val="000000"/>
                </a:solidFill>
                <a:latin typeface="Arial"/>
                <a:ea typeface="Arial"/>
                <a:cs typeface="Arial"/>
                <a:sym typeface="Arial"/>
              </a:rPr>
              <a:t> </a:t>
            </a:r>
            <a:endParaRPr sz="1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r>
              <a:rPr lang="en-US" sz="1200" b="0" i="0" u="none" strike="noStrike" cap="none">
                <a:solidFill>
                  <a:srgbClr val="000000"/>
                </a:solidFill>
                <a:latin typeface="Arial"/>
                <a:ea typeface="Arial"/>
                <a:cs typeface="Arial"/>
                <a:sym typeface="Arial"/>
              </a:rPr>
              <a:t>Do you have advice on constructing a  3-year-plan with Frontier and Aurora?  </a:t>
            </a:r>
            <a:endParaRPr/>
          </a:p>
          <a:p>
            <a:pPr marL="0" marR="0" lvl="0" indent="0" algn="l" rtl="0">
              <a:lnSpc>
                <a:spcPct val="100000"/>
              </a:lnSpc>
              <a:spcBef>
                <a:spcPts val="0"/>
              </a:spcBef>
              <a:spcAft>
                <a:spcPts val="0"/>
              </a:spcAft>
              <a:buSzPts val="1400"/>
              <a:buNone/>
            </a:pPr>
            <a:r>
              <a:rPr lang="en-US" sz="1200" b="0" i="0" u="none" strike="noStrike" cap="none">
                <a:solidFill>
                  <a:srgbClr val="000000"/>
                </a:solidFill>
                <a:latin typeface="Arial"/>
                <a:ea typeface="Arial"/>
                <a:cs typeface="Arial"/>
                <a:sym typeface="Arial"/>
              </a:rPr>
              <a:t>The remarks above suggest treating Frontier in year 2 as “much more Summit”: correct?  </a:t>
            </a:r>
            <a:endParaRPr/>
          </a:p>
          <a:p>
            <a:pPr marL="0" marR="0" lvl="0" indent="0" algn="l" rtl="0">
              <a:lnSpc>
                <a:spcPct val="100000"/>
              </a:lnSpc>
              <a:spcBef>
                <a:spcPts val="0"/>
              </a:spcBef>
              <a:spcAft>
                <a:spcPts val="0"/>
              </a:spcAft>
              <a:buSzPts val="1400"/>
              <a:buNone/>
            </a:pPr>
            <a:r>
              <a:rPr lang="en-US" sz="1200" b="0" i="0" u="none" strike="noStrike" cap="none">
                <a:solidFill>
                  <a:srgbClr val="000000"/>
                </a:solidFill>
                <a:latin typeface="Arial"/>
                <a:ea typeface="Arial"/>
                <a:cs typeface="Arial"/>
                <a:sym typeface="Arial"/>
              </a:rPr>
              <a:t>What about Aurora?</a:t>
            </a:r>
            <a:endParaRPr sz="1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SzPts val="1400"/>
              <a:buNone/>
            </a:pPr>
            <a:r>
              <a:rPr lang="en-US" sz="1200" b="1" i="0" u="none" strike="noStrike" cap="none">
                <a:solidFill>
                  <a:srgbClr val="000000"/>
                </a:solidFill>
                <a:latin typeface="Arial"/>
                <a:ea typeface="Arial"/>
                <a:cs typeface="Arial"/>
                <a:sym typeface="Arial"/>
              </a:rPr>
              <a:t>FAQ from Webinar #1: Andreas Kronfeld</a:t>
            </a:r>
            <a:endParaRPr sz="1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r>
              <a:rPr lang="en-US" sz="700" b="1" i="0" u="none" strike="noStrike" cap="none">
                <a:solidFill>
                  <a:srgbClr val="000000"/>
                </a:solidFill>
                <a:latin typeface="Arial"/>
                <a:ea typeface="Arial"/>
                <a:cs typeface="Arial"/>
                <a:sym typeface="Arial"/>
              </a:rPr>
              <a:t> </a:t>
            </a:r>
            <a:endParaRPr sz="1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r>
              <a:rPr lang="en-US" sz="1200" b="0" i="0" u="none" strike="noStrike" cap="none">
                <a:solidFill>
                  <a:srgbClr val="000000"/>
                </a:solidFill>
                <a:latin typeface="Arial"/>
                <a:ea typeface="Arial"/>
                <a:cs typeface="Arial"/>
                <a:sym typeface="Arial"/>
              </a:rPr>
              <a:t>Also, should proposals for Frontier and/or Aurora include a contingency plan if one or the other is delayed?</a:t>
            </a:r>
            <a:endParaRPr/>
          </a:p>
          <a:p>
            <a:pPr marL="0" marR="0" lvl="0" indent="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264" name="Google Shape;264;p73: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7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72: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From Dima: “Rule of thumb” for Frontier is 3-4 million Summit-equivalent node-hours.</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Ask for Summit Image from here: https://en.wikichip.org/w/images/3/37/ornl-summit-historical-roadmap.png</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a:t>https://i.imgur.com/Mb7D8qi.png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sz="1200" b="1" i="0" u="none" strike="noStrike" cap="none">
                <a:solidFill>
                  <a:srgbClr val="000000"/>
                </a:solidFill>
                <a:latin typeface="Arial"/>
                <a:ea typeface="Arial"/>
                <a:cs typeface="Arial"/>
                <a:sym typeface="Arial"/>
              </a:rPr>
              <a:t>FAQ from Webinar #1: van Oleynik</a:t>
            </a:r>
            <a:endParaRPr sz="1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r>
              <a:rPr lang="en-US" sz="700" b="1" i="0" u="none" strike="noStrike" cap="none">
                <a:solidFill>
                  <a:srgbClr val="000000"/>
                </a:solidFill>
                <a:latin typeface="Arial"/>
                <a:ea typeface="Arial"/>
                <a:cs typeface="Arial"/>
                <a:sym typeface="Arial"/>
              </a:rPr>
              <a:t> </a:t>
            </a:r>
            <a:endParaRPr sz="1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r>
              <a:rPr lang="en-US" sz="1200" b="0" i="0" u="none" strike="noStrike" cap="none">
                <a:solidFill>
                  <a:srgbClr val="000000"/>
                </a:solidFill>
                <a:latin typeface="Arial"/>
                <a:ea typeface="Arial"/>
                <a:cs typeface="Arial"/>
                <a:sym typeface="Arial"/>
              </a:rPr>
              <a:t>It would still be useful to get an idea for reasonable node-hour number per year for both Frontier and Aurora to request.</a:t>
            </a:r>
            <a:endParaRPr sz="1800" b="0" i="0" u="none" strike="noStrike" cap="none">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308" name="Google Shape;308;p72:notes"/>
          <p:cNvSpPr txBox="1">
            <a:spLocks noGrp="1"/>
          </p:cNvSpPr>
          <p:nvPr>
            <p:ph type="sldNum" idx="12"/>
          </p:nvPr>
        </p:nvSpPr>
        <p:spPr>
          <a:xfrm>
            <a:off x="3970338" y="8829675"/>
            <a:ext cx="30384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1d1dbc89aa_0_103: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21d1dbc89aa_0_103: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From Dima: “Rule of thumb” for Frontier is 3-4 million Summit-equivalent node-hours.</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Ask for Summit Image from here: https://en.wikichip.org/w/images/3/37/ornl-summit-historical-roadmap.png</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a:t>https://i.imgur.com/Mb7D8qi.png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sz="1200" b="1" i="0" u="none" strike="noStrike" cap="none">
                <a:solidFill>
                  <a:srgbClr val="000000"/>
                </a:solidFill>
                <a:latin typeface="Arial"/>
                <a:ea typeface="Arial"/>
                <a:cs typeface="Arial"/>
                <a:sym typeface="Arial"/>
              </a:rPr>
              <a:t>FAQ from Webinar #1: van Oleynik</a:t>
            </a:r>
            <a:endParaRPr sz="1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r>
              <a:rPr lang="en-US" sz="700" b="1" i="0" u="none" strike="noStrike" cap="none">
                <a:solidFill>
                  <a:srgbClr val="000000"/>
                </a:solidFill>
                <a:latin typeface="Arial"/>
                <a:ea typeface="Arial"/>
                <a:cs typeface="Arial"/>
                <a:sym typeface="Arial"/>
              </a:rPr>
              <a:t> </a:t>
            </a:r>
            <a:endParaRPr sz="1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r>
              <a:rPr lang="en-US" sz="1200" b="0" i="0" u="none" strike="noStrike" cap="none">
                <a:solidFill>
                  <a:srgbClr val="000000"/>
                </a:solidFill>
                <a:latin typeface="Arial"/>
                <a:ea typeface="Arial"/>
                <a:cs typeface="Arial"/>
                <a:sym typeface="Arial"/>
              </a:rPr>
              <a:t>It would still be useful to get an idea for reasonable node-hour number per year for both Frontier and Aurora to request.</a:t>
            </a:r>
            <a:endParaRPr sz="1800" b="0" i="0" u="none" strike="noStrike" cap="none">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318" name="Google Shape;318;g21d1dbc89aa_0_103:notes"/>
          <p:cNvSpPr txBox="1">
            <a:spLocks noGrp="1"/>
          </p:cNvSpPr>
          <p:nvPr>
            <p:ph type="sldNum" idx="12"/>
          </p:nvPr>
        </p:nvSpPr>
        <p:spPr>
          <a:xfrm>
            <a:off x="3970338" y="8829675"/>
            <a:ext cx="30384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26" name="Google Shape;326;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37" name="Google Shape;337;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4d41ac8255_2_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4d41ac8255_2_0:notes"/>
          <p:cNvSpPr txBox="1">
            <a:spLocks noGrp="1"/>
          </p:cNvSpPr>
          <p:nvPr>
            <p:ph type="body" idx="1"/>
          </p:nvPr>
        </p:nvSpPr>
        <p:spPr>
          <a:xfrm>
            <a:off x="701675" y="4416425"/>
            <a:ext cx="56070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9" name="Google Shape;349;g34d41ac8255_2_0:notes"/>
          <p:cNvSpPr txBox="1">
            <a:spLocks noGrp="1"/>
          </p:cNvSpPr>
          <p:nvPr>
            <p:ph type="sldNum" idx="12"/>
          </p:nvPr>
        </p:nvSpPr>
        <p:spPr>
          <a:xfrm>
            <a:off x="3970338" y="8829675"/>
            <a:ext cx="30384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54" name="Google Shape;354;p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9" name="Google Shape;69;p3: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3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62" name="Google Shape;362;p33: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KGF: possibly pause here for questions?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Emphasize</a:t>
            </a:r>
            <a:endParaRPr/>
          </a:p>
        </p:txBody>
      </p:sp>
      <p:sp>
        <p:nvSpPr>
          <p:cNvPr id="371" name="Google Shape;371;p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82" name="Google Shape;382;p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90" name="Google Shape;390;p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01" name="Google Shape;401;p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3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13" name="Google Shape;413;p38: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3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22" name="Google Shape;422;p39: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30" name="Google Shape;430;p4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41: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43" name="Google Shape;443;p41: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54" name="Google Shape;454;p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7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71: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6" name="Google Shape;76;p71: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4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65" name="Google Shape;465;p4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4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400"/>
              <a:buNone/>
            </a:pPr>
            <a:endParaRPr/>
          </a:p>
        </p:txBody>
      </p:sp>
      <p:sp>
        <p:nvSpPr>
          <p:cNvPr id="479" name="Google Shape;479;p44: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4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400"/>
              <a:buNone/>
            </a:pPr>
            <a:endParaRPr/>
          </a:p>
        </p:txBody>
      </p:sp>
      <p:sp>
        <p:nvSpPr>
          <p:cNvPr id="490" name="Google Shape;490;p4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cc6bf409fc_0_152: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02" name="Google Shape;502;g2cc6bf409fc_0_152: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09" name="Google Shape;509;p4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4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4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19" name="Google Shape;519;p47: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30" name="Google Shape;530;p4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4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42" name="Google Shape;542;p4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5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51" name="Google Shape;551;p5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51: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59" name="Google Shape;559;p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1" name="Google Shape;91;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5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5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74" name="Google Shape;574;p52: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5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86" name="Google Shape;586;p5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5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94" name="Google Shape;594;p5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5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01" name="Google Shape;601;p5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5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08" name="Google Shape;608;p5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5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14" name="Google Shape;614;p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5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21" name="Google Shape;621;p5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5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5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28" name="Google Shape;628;p59: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6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6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36" name="Google Shape;636;p60: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61: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42" name="Google Shape;642;p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8" name="Google Shape;98;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6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50" name="Google Shape;650;p6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4f0aee51ce_0_230: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4" name="Google Shape;104;g34f0aee51ce_0_23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655bf118e_0_20: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2655bf118e_0_20: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1" name="Google Shape;111;g12655bf118e_0_20:notes"/>
          <p:cNvSpPr txBox="1">
            <a:spLocks noGrp="1"/>
          </p:cNvSpPr>
          <p:nvPr>
            <p:ph type="sldNum" idx="12"/>
          </p:nvPr>
        </p:nvSpPr>
        <p:spPr>
          <a:xfrm>
            <a:off x="3970338" y="8829675"/>
            <a:ext cx="30384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1d2238330f_0_1: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7" name="Google Shape;117;g21d2238330f_0_1: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grpSp>
        <p:nvGrpSpPr>
          <p:cNvPr id="20" name="Google Shape;20;p64"/>
          <p:cNvGrpSpPr/>
          <p:nvPr/>
        </p:nvGrpSpPr>
        <p:grpSpPr>
          <a:xfrm>
            <a:off x="0" y="2455340"/>
            <a:ext cx="12192001" cy="530225"/>
            <a:chOff x="152400" y="5562600"/>
            <a:chExt cx="8823325" cy="530225"/>
          </a:xfrm>
        </p:grpSpPr>
        <p:pic>
          <p:nvPicPr>
            <p:cNvPr id="21" name="Google Shape;21;p64" descr="C:\Users\qjs\Desktop\sciblocks copy4.png"/>
            <p:cNvPicPr preferRelativeResize="0"/>
            <p:nvPr/>
          </p:nvPicPr>
          <p:blipFill rotWithShape="1">
            <a:blip r:embed="rId2">
              <a:alphaModFix/>
            </a:blip>
            <a:srcRect/>
            <a:stretch/>
          </p:blipFill>
          <p:spPr>
            <a:xfrm>
              <a:off x="152400" y="5562600"/>
              <a:ext cx="2193925" cy="530225"/>
            </a:xfrm>
            <a:prstGeom prst="rect">
              <a:avLst/>
            </a:prstGeom>
            <a:noFill/>
            <a:ln>
              <a:noFill/>
            </a:ln>
          </p:spPr>
        </p:pic>
        <p:pic>
          <p:nvPicPr>
            <p:cNvPr id="22" name="Google Shape;22;p64" descr="C:\Users\qjs\Desktop\sciblocks copy.png"/>
            <p:cNvPicPr preferRelativeResize="0"/>
            <p:nvPr/>
          </p:nvPicPr>
          <p:blipFill rotWithShape="1">
            <a:blip r:embed="rId3">
              <a:alphaModFix/>
            </a:blip>
            <a:srcRect/>
            <a:stretch/>
          </p:blipFill>
          <p:spPr>
            <a:xfrm>
              <a:off x="6781800" y="5562600"/>
              <a:ext cx="2193925" cy="530225"/>
            </a:xfrm>
            <a:prstGeom prst="rect">
              <a:avLst/>
            </a:prstGeom>
            <a:noFill/>
            <a:ln>
              <a:noFill/>
            </a:ln>
          </p:spPr>
        </p:pic>
        <p:pic>
          <p:nvPicPr>
            <p:cNvPr id="23" name="Google Shape;23;p64" descr="C:\Users\qjs\Desktop\sciblocks copy2.png"/>
            <p:cNvPicPr preferRelativeResize="0"/>
            <p:nvPr/>
          </p:nvPicPr>
          <p:blipFill rotWithShape="1">
            <a:blip r:embed="rId4">
              <a:alphaModFix/>
            </a:blip>
            <a:srcRect/>
            <a:stretch/>
          </p:blipFill>
          <p:spPr>
            <a:xfrm>
              <a:off x="2362200" y="5562600"/>
              <a:ext cx="2193925" cy="530225"/>
            </a:xfrm>
            <a:prstGeom prst="rect">
              <a:avLst/>
            </a:prstGeom>
            <a:noFill/>
            <a:ln>
              <a:noFill/>
            </a:ln>
          </p:spPr>
        </p:pic>
        <p:pic>
          <p:nvPicPr>
            <p:cNvPr id="24" name="Google Shape;24;p64" descr="C:\Users\qjs\Desktop\sciblocks copy3.png"/>
            <p:cNvPicPr preferRelativeResize="0"/>
            <p:nvPr/>
          </p:nvPicPr>
          <p:blipFill rotWithShape="1">
            <a:blip r:embed="rId5">
              <a:alphaModFix/>
            </a:blip>
            <a:srcRect/>
            <a:stretch/>
          </p:blipFill>
          <p:spPr>
            <a:xfrm>
              <a:off x="4572000" y="5562600"/>
              <a:ext cx="2193925" cy="530225"/>
            </a:xfrm>
            <a:prstGeom prst="rect">
              <a:avLst/>
            </a:prstGeom>
            <a:noFill/>
            <a:ln>
              <a:noFill/>
            </a:ln>
          </p:spPr>
        </p:pic>
      </p:grpSp>
      <p:sp>
        <p:nvSpPr>
          <p:cNvPr id="25" name="Google Shape;25;p64"/>
          <p:cNvSpPr txBox="1">
            <a:spLocks noGrp="1"/>
          </p:cNvSpPr>
          <p:nvPr>
            <p:ph type="ctrTitle"/>
          </p:nvPr>
        </p:nvSpPr>
        <p:spPr>
          <a:xfrm>
            <a:off x="5671360" y="407751"/>
            <a:ext cx="6042560" cy="877163"/>
          </a:xfrm>
          <a:prstGeom prst="rect">
            <a:avLst/>
          </a:prstGeom>
          <a:noFill/>
          <a:ln>
            <a:noFill/>
          </a:ln>
        </p:spPr>
        <p:txBody>
          <a:bodyPr spcFirstLastPara="1" wrap="square" lIns="91425" tIns="45700" rIns="91425" bIns="45700" anchor="t" anchorCtr="0">
            <a:spAutoFit/>
          </a:bodyPr>
          <a:lstStyle>
            <a:lvl1pPr lvl="0" algn="r">
              <a:lnSpc>
                <a:spcPct val="95000"/>
              </a:lnSpc>
              <a:spcBef>
                <a:spcPts val="0"/>
              </a:spcBef>
              <a:spcAft>
                <a:spcPts val="0"/>
              </a:spcAft>
              <a:buClr>
                <a:srgbClr val="00679A"/>
              </a:buClr>
              <a:buSzPts val="3400"/>
              <a:buFont typeface="Arial Black"/>
              <a:buNone/>
              <a:defRPr>
                <a:solidFill>
                  <a:srgbClr val="00679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4"/>
          <p:cNvSpPr txBox="1">
            <a:spLocks noGrp="1"/>
          </p:cNvSpPr>
          <p:nvPr>
            <p:ph type="subTitle" idx="1"/>
          </p:nvPr>
        </p:nvSpPr>
        <p:spPr>
          <a:xfrm>
            <a:off x="7518400" y="1477044"/>
            <a:ext cx="4195520" cy="424732"/>
          </a:xfrm>
          <a:prstGeom prst="rect">
            <a:avLst/>
          </a:prstGeom>
          <a:noFill/>
          <a:ln>
            <a:noFill/>
          </a:ln>
        </p:spPr>
        <p:txBody>
          <a:bodyPr spcFirstLastPara="1" wrap="square" lIns="91425" tIns="45700" rIns="91425" bIns="45700" anchor="t" anchorCtr="0">
            <a:spAutoFit/>
          </a:bodyPr>
          <a:lstStyle>
            <a:lvl1pPr lvl="0" algn="r">
              <a:lnSpc>
                <a:spcPct val="90000"/>
              </a:lnSpc>
              <a:spcBef>
                <a:spcPts val="1400"/>
              </a:spcBef>
              <a:spcAft>
                <a:spcPts val="0"/>
              </a:spcAft>
              <a:buSzPts val="2400"/>
              <a:buFont typeface="Noto Sans Symbols"/>
              <a:buNone/>
              <a:defRPr sz="2400"/>
            </a:lvl1pPr>
            <a:lvl2pPr lvl="1" algn="l">
              <a:lnSpc>
                <a:spcPct val="90000"/>
              </a:lnSpc>
              <a:spcBef>
                <a:spcPts val="800"/>
              </a:spcBef>
              <a:spcAft>
                <a:spcPts val="0"/>
              </a:spcAft>
              <a:buClr>
                <a:schemeClr val="dk1"/>
              </a:buClr>
              <a:buSzPts val="1800"/>
              <a:buChar char="–"/>
              <a:defRPr/>
            </a:lvl2pPr>
            <a:lvl3pPr lvl="2" algn="l">
              <a:lnSpc>
                <a:spcPct val="90000"/>
              </a:lnSpc>
              <a:spcBef>
                <a:spcPts val="800"/>
              </a:spcBef>
              <a:spcAft>
                <a:spcPts val="0"/>
              </a:spcAft>
              <a:buClr>
                <a:schemeClr val="dk1"/>
              </a:buClr>
              <a:buSzPts val="1800"/>
              <a:buChar char="•"/>
              <a:defRPr/>
            </a:lvl3pPr>
            <a:lvl4pPr lvl="3" algn="l">
              <a:lnSpc>
                <a:spcPct val="90000"/>
              </a:lnSpc>
              <a:spcBef>
                <a:spcPts val="800"/>
              </a:spcBef>
              <a:spcAft>
                <a:spcPts val="0"/>
              </a:spcAft>
              <a:buClr>
                <a:schemeClr val="dk1"/>
              </a:buClr>
              <a:buSzPts val="1800"/>
              <a:buChar char="–"/>
              <a:defRPr/>
            </a:lvl4pPr>
            <a:lvl5pPr lvl="4" algn="l">
              <a:lnSpc>
                <a:spcPct val="90000"/>
              </a:lnSpc>
              <a:spcBef>
                <a:spcPts val="60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65"/>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spAutoFit/>
          </a:bodyPr>
          <a:lstStyle>
            <a:lvl1pPr lvl="0" algn="l">
              <a:lnSpc>
                <a:spcPct val="95000"/>
              </a:lnSpc>
              <a:spcBef>
                <a:spcPts val="0"/>
              </a:spcBef>
              <a:spcAft>
                <a:spcPts val="0"/>
              </a:spcAft>
              <a:buClr>
                <a:schemeClr val="dk2"/>
              </a:buClr>
              <a:buSzPts val="3400"/>
              <a:buFont typeface="Arial Black"/>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5"/>
          <p:cNvSpPr txBox="1">
            <a:spLocks noGrp="1"/>
          </p:cNvSpPr>
          <p:nvPr>
            <p:ph type="body" idx="1"/>
          </p:nvPr>
        </p:nvSpPr>
        <p:spPr>
          <a:xfrm>
            <a:off x="406400" y="1344823"/>
            <a:ext cx="10714672" cy="2024144"/>
          </a:xfrm>
          <a:prstGeom prst="rect">
            <a:avLst/>
          </a:prstGeom>
          <a:noFill/>
          <a:ln>
            <a:noFill/>
          </a:ln>
        </p:spPr>
        <p:txBody>
          <a:bodyPr spcFirstLastPara="1" wrap="square" lIns="91425" tIns="45700" rIns="91425" bIns="45700" anchor="t" anchorCtr="0">
            <a:spAutoFit/>
          </a:bodyPr>
          <a:lstStyle>
            <a:lvl1pPr marL="457200" lvl="0" indent="-406400" algn="l">
              <a:lnSpc>
                <a:spcPct val="90000"/>
              </a:lnSpc>
              <a:spcBef>
                <a:spcPts val="1400"/>
              </a:spcBef>
              <a:spcAft>
                <a:spcPts val="0"/>
              </a:spcAft>
              <a:buSzPts val="2800"/>
              <a:buChar char="•"/>
              <a:defRPr>
                <a:solidFill>
                  <a:schemeClr val="dk2"/>
                </a:solidFil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800"/>
              </a:spcBef>
              <a:spcAft>
                <a:spcPts val="0"/>
              </a:spcAft>
              <a:buClr>
                <a:schemeClr val="dk1"/>
              </a:buClr>
              <a:buSzPts val="1800"/>
              <a:buChar char="•"/>
              <a:defRPr/>
            </a:lvl3pPr>
            <a:lvl4pPr marL="1828800" lvl="3" indent="-342900" algn="l">
              <a:lnSpc>
                <a:spcPct val="90000"/>
              </a:lnSpc>
              <a:spcBef>
                <a:spcPts val="8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6"/>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spAutoFit/>
          </a:bodyPr>
          <a:lstStyle>
            <a:lvl1pPr lvl="0" algn="l">
              <a:lnSpc>
                <a:spcPct val="95000"/>
              </a:lnSpc>
              <a:spcBef>
                <a:spcPts val="0"/>
              </a:spcBef>
              <a:spcAft>
                <a:spcPts val="0"/>
              </a:spcAft>
              <a:buClr>
                <a:schemeClr val="dk2"/>
              </a:buClr>
              <a:buSzPts val="3400"/>
              <a:buFont typeface="Arial Black"/>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2"/>
        <p:cNvGrpSpPr/>
        <p:nvPr/>
      </p:nvGrpSpPr>
      <p:grpSpPr>
        <a:xfrm>
          <a:off x="0" y="0"/>
          <a:ext cx="0" cy="0"/>
          <a:chOff x="0" y="0"/>
          <a:chExt cx="0" cy="0"/>
        </a:xfrm>
      </p:grpSpPr>
      <p:sp>
        <p:nvSpPr>
          <p:cNvPr id="33" name="Google Shape;33;p67"/>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spAutoFit/>
          </a:bodyPr>
          <a:lstStyle>
            <a:lvl1pPr lvl="0" algn="l">
              <a:lnSpc>
                <a:spcPct val="95000"/>
              </a:lnSpc>
              <a:spcBef>
                <a:spcPts val="0"/>
              </a:spcBef>
              <a:spcAft>
                <a:spcPts val="0"/>
              </a:spcAft>
              <a:buClr>
                <a:srgbClr val="00679A"/>
              </a:buClr>
              <a:buSzPts val="3400"/>
              <a:buFont typeface="Arial Black"/>
              <a:buNone/>
              <a:defRPr sz="3400">
                <a:solidFill>
                  <a:srgbClr val="00679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68"/>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spAutoFit/>
          </a:bodyPr>
          <a:lstStyle>
            <a:lvl1pPr lvl="0" algn="l">
              <a:lnSpc>
                <a:spcPct val="95000"/>
              </a:lnSpc>
              <a:spcBef>
                <a:spcPts val="0"/>
              </a:spcBef>
              <a:spcAft>
                <a:spcPts val="0"/>
              </a:spcAft>
              <a:buClr>
                <a:schemeClr val="dk2"/>
              </a:buClr>
              <a:buSzPts val="3400"/>
              <a:buFont typeface="Arial Black"/>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8"/>
          <p:cNvSpPr txBox="1">
            <a:spLocks noGrp="1"/>
          </p:cNvSpPr>
          <p:nvPr>
            <p:ph type="body" idx="1"/>
          </p:nvPr>
        </p:nvSpPr>
        <p:spPr>
          <a:xfrm>
            <a:off x="609600" y="1600201"/>
            <a:ext cx="5384800" cy="1972848"/>
          </a:xfrm>
          <a:prstGeom prst="rect">
            <a:avLst/>
          </a:prstGeom>
          <a:noFill/>
          <a:ln>
            <a:noFill/>
          </a:ln>
        </p:spPr>
        <p:txBody>
          <a:bodyPr spcFirstLastPara="1" wrap="square" lIns="91425" tIns="45700" rIns="91425" bIns="45700" anchor="t" anchorCtr="0">
            <a:spAutoFit/>
          </a:bodyPr>
          <a:lstStyle>
            <a:lvl1pPr marL="457200" lvl="0" indent="-406400" algn="l">
              <a:lnSpc>
                <a:spcPct val="90000"/>
              </a:lnSpc>
              <a:spcBef>
                <a:spcPts val="1400"/>
              </a:spcBef>
              <a:spcAft>
                <a:spcPts val="0"/>
              </a:spcAft>
              <a:buSzPts val="2800"/>
              <a:buChar char="•"/>
              <a:defRPr sz="2800">
                <a:solidFill>
                  <a:schemeClr val="dk2"/>
                </a:solidFill>
              </a:defRPr>
            </a:lvl1pPr>
            <a:lvl2pPr marL="914400" lvl="1" indent="-381000" algn="l">
              <a:lnSpc>
                <a:spcPct val="90000"/>
              </a:lnSpc>
              <a:spcBef>
                <a:spcPts val="800"/>
              </a:spcBef>
              <a:spcAft>
                <a:spcPts val="0"/>
              </a:spcAft>
              <a:buClr>
                <a:schemeClr val="dk1"/>
              </a:buClr>
              <a:buSzPts val="2400"/>
              <a:buChar char="–"/>
              <a:defRPr sz="2400"/>
            </a:lvl2pPr>
            <a:lvl3pPr marL="1371600" lvl="2" indent="-355600" algn="l">
              <a:lnSpc>
                <a:spcPct val="90000"/>
              </a:lnSpc>
              <a:spcBef>
                <a:spcPts val="800"/>
              </a:spcBef>
              <a:spcAft>
                <a:spcPts val="0"/>
              </a:spcAft>
              <a:buClr>
                <a:schemeClr val="dk1"/>
              </a:buClr>
              <a:buSzPts val="2000"/>
              <a:buChar char="•"/>
              <a:defRPr sz="2000"/>
            </a:lvl3pPr>
            <a:lvl4pPr marL="1828800" lvl="3" indent="-342900" algn="l">
              <a:lnSpc>
                <a:spcPct val="90000"/>
              </a:lnSpc>
              <a:spcBef>
                <a:spcPts val="800"/>
              </a:spcBef>
              <a:spcAft>
                <a:spcPts val="0"/>
              </a:spcAft>
              <a:buClr>
                <a:schemeClr val="dk1"/>
              </a:buClr>
              <a:buSzPts val="1800"/>
              <a:buChar char="–"/>
              <a:defRPr sz="1800"/>
            </a:lvl4pPr>
            <a:lvl5pPr marL="2286000" lvl="4" indent="-342900" algn="l">
              <a:lnSpc>
                <a:spcPct val="90000"/>
              </a:lnSpc>
              <a:spcBef>
                <a:spcPts val="60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68"/>
          <p:cNvSpPr txBox="1">
            <a:spLocks noGrp="1"/>
          </p:cNvSpPr>
          <p:nvPr>
            <p:ph type="body" idx="2"/>
          </p:nvPr>
        </p:nvSpPr>
        <p:spPr>
          <a:xfrm>
            <a:off x="6197600" y="1600201"/>
            <a:ext cx="5384800" cy="1972848"/>
          </a:xfrm>
          <a:prstGeom prst="rect">
            <a:avLst/>
          </a:prstGeom>
          <a:noFill/>
          <a:ln>
            <a:noFill/>
          </a:ln>
        </p:spPr>
        <p:txBody>
          <a:bodyPr spcFirstLastPara="1" wrap="square" lIns="91425" tIns="45700" rIns="91425" bIns="45700" anchor="t" anchorCtr="0">
            <a:spAutoFit/>
          </a:bodyPr>
          <a:lstStyle>
            <a:lvl1pPr marL="457200" lvl="0" indent="-406400" algn="l">
              <a:lnSpc>
                <a:spcPct val="90000"/>
              </a:lnSpc>
              <a:spcBef>
                <a:spcPts val="1400"/>
              </a:spcBef>
              <a:spcAft>
                <a:spcPts val="0"/>
              </a:spcAft>
              <a:buSzPts val="2800"/>
              <a:buChar char="•"/>
              <a:defRPr sz="2800">
                <a:solidFill>
                  <a:schemeClr val="dk2"/>
                </a:solidFill>
              </a:defRPr>
            </a:lvl1pPr>
            <a:lvl2pPr marL="914400" lvl="1" indent="-381000" algn="l">
              <a:lnSpc>
                <a:spcPct val="90000"/>
              </a:lnSpc>
              <a:spcBef>
                <a:spcPts val="800"/>
              </a:spcBef>
              <a:spcAft>
                <a:spcPts val="0"/>
              </a:spcAft>
              <a:buClr>
                <a:schemeClr val="dk1"/>
              </a:buClr>
              <a:buSzPts val="2400"/>
              <a:buChar char="–"/>
              <a:defRPr sz="2400"/>
            </a:lvl2pPr>
            <a:lvl3pPr marL="1371600" lvl="2" indent="-355600" algn="l">
              <a:lnSpc>
                <a:spcPct val="90000"/>
              </a:lnSpc>
              <a:spcBef>
                <a:spcPts val="800"/>
              </a:spcBef>
              <a:spcAft>
                <a:spcPts val="0"/>
              </a:spcAft>
              <a:buClr>
                <a:schemeClr val="dk1"/>
              </a:buClr>
              <a:buSzPts val="2000"/>
              <a:buChar char="•"/>
              <a:defRPr sz="2000"/>
            </a:lvl3pPr>
            <a:lvl4pPr marL="1828800" lvl="3" indent="-342900" algn="l">
              <a:lnSpc>
                <a:spcPct val="90000"/>
              </a:lnSpc>
              <a:spcBef>
                <a:spcPts val="800"/>
              </a:spcBef>
              <a:spcAft>
                <a:spcPts val="0"/>
              </a:spcAft>
              <a:buClr>
                <a:schemeClr val="dk1"/>
              </a:buClr>
              <a:buSzPts val="1800"/>
              <a:buChar char="–"/>
              <a:defRPr sz="1800"/>
            </a:lvl4pPr>
            <a:lvl5pPr marL="2286000" lvl="4" indent="-342900" algn="l">
              <a:lnSpc>
                <a:spcPct val="90000"/>
              </a:lnSpc>
              <a:spcBef>
                <a:spcPts val="60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69"/>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spAutoFit/>
          </a:bodyPr>
          <a:lstStyle>
            <a:lvl1pPr lvl="0" algn="l">
              <a:lnSpc>
                <a:spcPct val="95000"/>
              </a:lnSpc>
              <a:spcBef>
                <a:spcPts val="0"/>
              </a:spcBef>
              <a:spcAft>
                <a:spcPts val="0"/>
              </a:spcAft>
              <a:buClr>
                <a:schemeClr val="dk2"/>
              </a:buClr>
              <a:buSzPts val="3400"/>
              <a:buFont typeface="Arial Black"/>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9"/>
          <p:cNvSpPr txBox="1">
            <a:spLocks noGrp="1"/>
          </p:cNvSpPr>
          <p:nvPr>
            <p:ph type="body" idx="1"/>
          </p:nvPr>
        </p:nvSpPr>
        <p:spPr>
          <a:xfrm>
            <a:off x="609600" y="1750143"/>
            <a:ext cx="5386917" cy="424732"/>
          </a:xfrm>
          <a:prstGeom prst="rect">
            <a:avLst/>
          </a:prstGeom>
          <a:noFill/>
          <a:ln>
            <a:noFill/>
          </a:ln>
        </p:spPr>
        <p:txBody>
          <a:bodyPr spcFirstLastPara="1" wrap="square" lIns="91425" tIns="45700" rIns="91425" bIns="45700" anchor="b" anchorCtr="0">
            <a:spAutoFit/>
          </a:bodyPr>
          <a:lstStyle>
            <a:lvl1pPr marL="457200" lvl="0" indent="-228600" algn="l">
              <a:lnSpc>
                <a:spcPct val="90000"/>
              </a:lnSpc>
              <a:spcBef>
                <a:spcPts val="1400"/>
              </a:spcBef>
              <a:spcAft>
                <a:spcPts val="0"/>
              </a:spcAft>
              <a:buSzPts val="2400"/>
              <a:buNone/>
              <a:defRPr sz="2400" b="1"/>
            </a:lvl1pPr>
            <a:lvl2pPr marL="914400" lvl="1" indent="-228600" algn="l">
              <a:lnSpc>
                <a:spcPct val="90000"/>
              </a:lnSpc>
              <a:spcBef>
                <a:spcPts val="800"/>
              </a:spcBef>
              <a:spcAft>
                <a:spcPts val="0"/>
              </a:spcAft>
              <a:buClr>
                <a:schemeClr val="dk1"/>
              </a:buClr>
              <a:buSzPts val="2000"/>
              <a:buNone/>
              <a:defRPr sz="2000" b="1"/>
            </a:lvl2pPr>
            <a:lvl3pPr marL="1371600" lvl="2" indent="-228600" algn="l">
              <a:lnSpc>
                <a:spcPct val="90000"/>
              </a:lnSpc>
              <a:spcBef>
                <a:spcPts val="800"/>
              </a:spcBef>
              <a:spcAft>
                <a:spcPts val="0"/>
              </a:spcAft>
              <a:buClr>
                <a:schemeClr val="dk1"/>
              </a:buClr>
              <a:buSzPts val="1800"/>
              <a:buNone/>
              <a:defRPr sz="1800" b="1"/>
            </a:lvl3pPr>
            <a:lvl4pPr marL="1828800" lvl="3" indent="-228600" algn="l">
              <a:lnSpc>
                <a:spcPct val="90000"/>
              </a:lnSpc>
              <a:spcBef>
                <a:spcPts val="8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2" name="Google Shape;42;p69"/>
          <p:cNvSpPr txBox="1">
            <a:spLocks noGrp="1"/>
          </p:cNvSpPr>
          <p:nvPr>
            <p:ph type="body" idx="2"/>
          </p:nvPr>
        </p:nvSpPr>
        <p:spPr>
          <a:xfrm>
            <a:off x="609600" y="2174875"/>
            <a:ext cx="5386917" cy="1778949"/>
          </a:xfrm>
          <a:prstGeom prst="rect">
            <a:avLst/>
          </a:prstGeom>
          <a:noFill/>
          <a:ln>
            <a:noFill/>
          </a:ln>
        </p:spPr>
        <p:txBody>
          <a:bodyPr spcFirstLastPara="1" wrap="square" lIns="91425" tIns="45700" rIns="91425" bIns="45700" anchor="t" anchorCtr="0">
            <a:spAutoFit/>
          </a:bodyPr>
          <a:lstStyle>
            <a:lvl1pPr marL="457200" lvl="0" indent="-381000" algn="l">
              <a:lnSpc>
                <a:spcPct val="90000"/>
              </a:lnSpc>
              <a:spcBef>
                <a:spcPts val="1400"/>
              </a:spcBef>
              <a:spcAft>
                <a:spcPts val="0"/>
              </a:spcAft>
              <a:buSzPts val="2400"/>
              <a:buChar char="•"/>
              <a:defRPr sz="2400"/>
            </a:lvl1pPr>
            <a:lvl2pPr marL="914400" lvl="1" indent="-355600" algn="l">
              <a:lnSpc>
                <a:spcPct val="90000"/>
              </a:lnSpc>
              <a:spcBef>
                <a:spcPts val="800"/>
              </a:spcBef>
              <a:spcAft>
                <a:spcPts val="0"/>
              </a:spcAft>
              <a:buClr>
                <a:schemeClr val="dk1"/>
              </a:buClr>
              <a:buSzPts val="2000"/>
              <a:buChar char="–"/>
              <a:defRPr sz="2000"/>
            </a:lvl2pPr>
            <a:lvl3pPr marL="1371600" lvl="2" indent="-342900" algn="l">
              <a:lnSpc>
                <a:spcPct val="90000"/>
              </a:lnSpc>
              <a:spcBef>
                <a:spcPts val="800"/>
              </a:spcBef>
              <a:spcAft>
                <a:spcPts val="0"/>
              </a:spcAft>
              <a:buClr>
                <a:schemeClr val="dk1"/>
              </a:buClr>
              <a:buSzPts val="1800"/>
              <a:buChar char="•"/>
              <a:defRPr sz="1800"/>
            </a:lvl3pPr>
            <a:lvl4pPr marL="1828800" lvl="3" indent="-330200" algn="l">
              <a:lnSpc>
                <a:spcPct val="90000"/>
              </a:lnSpc>
              <a:spcBef>
                <a:spcPts val="800"/>
              </a:spcBef>
              <a:spcAft>
                <a:spcPts val="0"/>
              </a:spcAft>
              <a:buClr>
                <a:schemeClr val="dk1"/>
              </a:buClr>
              <a:buSzPts val="1600"/>
              <a:buChar char="–"/>
              <a:defRPr sz="1600"/>
            </a:lvl4pPr>
            <a:lvl5pPr marL="2286000" lvl="4" indent="-330200" algn="l">
              <a:lnSpc>
                <a:spcPct val="90000"/>
              </a:lnSpc>
              <a:spcBef>
                <a:spcPts val="60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3" name="Google Shape;43;p69"/>
          <p:cNvSpPr txBox="1">
            <a:spLocks noGrp="1"/>
          </p:cNvSpPr>
          <p:nvPr>
            <p:ph type="body" idx="3"/>
          </p:nvPr>
        </p:nvSpPr>
        <p:spPr>
          <a:xfrm>
            <a:off x="6193368" y="1750143"/>
            <a:ext cx="5389033" cy="424732"/>
          </a:xfrm>
          <a:prstGeom prst="rect">
            <a:avLst/>
          </a:prstGeom>
          <a:noFill/>
          <a:ln>
            <a:noFill/>
          </a:ln>
        </p:spPr>
        <p:txBody>
          <a:bodyPr spcFirstLastPara="1" wrap="square" lIns="91425" tIns="45700" rIns="91425" bIns="45700" anchor="b" anchorCtr="0">
            <a:spAutoFit/>
          </a:bodyPr>
          <a:lstStyle>
            <a:lvl1pPr marL="457200" lvl="0" indent="-228600" algn="l">
              <a:lnSpc>
                <a:spcPct val="90000"/>
              </a:lnSpc>
              <a:spcBef>
                <a:spcPts val="1400"/>
              </a:spcBef>
              <a:spcAft>
                <a:spcPts val="0"/>
              </a:spcAft>
              <a:buSzPts val="2400"/>
              <a:buNone/>
              <a:defRPr sz="2400" b="1"/>
            </a:lvl1pPr>
            <a:lvl2pPr marL="914400" lvl="1" indent="-228600" algn="l">
              <a:lnSpc>
                <a:spcPct val="90000"/>
              </a:lnSpc>
              <a:spcBef>
                <a:spcPts val="800"/>
              </a:spcBef>
              <a:spcAft>
                <a:spcPts val="0"/>
              </a:spcAft>
              <a:buClr>
                <a:schemeClr val="dk1"/>
              </a:buClr>
              <a:buSzPts val="2000"/>
              <a:buNone/>
              <a:defRPr sz="2000" b="1"/>
            </a:lvl2pPr>
            <a:lvl3pPr marL="1371600" lvl="2" indent="-228600" algn="l">
              <a:lnSpc>
                <a:spcPct val="90000"/>
              </a:lnSpc>
              <a:spcBef>
                <a:spcPts val="800"/>
              </a:spcBef>
              <a:spcAft>
                <a:spcPts val="0"/>
              </a:spcAft>
              <a:buClr>
                <a:schemeClr val="dk1"/>
              </a:buClr>
              <a:buSzPts val="1800"/>
              <a:buNone/>
              <a:defRPr sz="1800" b="1"/>
            </a:lvl3pPr>
            <a:lvl4pPr marL="1828800" lvl="3" indent="-228600" algn="l">
              <a:lnSpc>
                <a:spcPct val="90000"/>
              </a:lnSpc>
              <a:spcBef>
                <a:spcPts val="8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4" name="Google Shape;44;p69"/>
          <p:cNvSpPr txBox="1">
            <a:spLocks noGrp="1"/>
          </p:cNvSpPr>
          <p:nvPr>
            <p:ph type="body" idx="4"/>
          </p:nvPr>
        </p:nvSpPr>
        <p:spPr>
          <a:xfrm>
            <a:off x="6193368" y="2174875"/>
            <a:ext cx="5389033" cy="1778949"/>
          </a:xfrm>
          <a:prstGeom prst="rect">
            <a:avLst/>
          </a:prstGeom>
          <a:noFill/>
          <a:ln>
            <a:noFill/>
          </a:ln>
        </p:spPr>
        <p:txBody>
          <a:bodyPr spcFirstLastPara="1" wrap="square" lIns="91425" tIns="45700" rIns="91425" bIns="45700" anchor="t" anchorCtr="0">
            <a:spAutoFit/>
          </a:bodyPr>
          <a:lstStyle>
            <a:lvl1pPr marL="457200" lvl="0" indent="-381000" algn="l">
              <a:lnSpc>
                <a:spcPct val="90000"/>
              </a:lnSpc>
              <a:spcBef>
                <a:spcPts val="1400"/>
              </a:spcBef>
              <a:spcAft>
                <a:spcPts val="0"/>
              </a:spcAft>
              <a:buSzPts val="2400"/>
              <a:buChar char="•"/>
              <a:defRPr sz="2400"/>
            </a:lvl1pPr>
            <a:lvl2pPr marL="914400" lvl="1" indent="-355600" algn="l">
              <a:lnSpc>
                <a:spcPct val="90000"/>
              </a:lnSpc>
              <a:spcBef>
                <a:spcPts val="800"/>
              </a:spcBef>
              <a:spcAft>
                <a:spcPts val="0"/>
              </a:spcAft>
              <a:buClr>
                <a:schemeClr val="dk1"/>
              </a:buClr>
              <a:buSzPts val="2000"/>
              <a:buChar char="–"/>
              <a:defRPr sz="2000"/>
            </a:lvl2pPr>
            <a:lvl3pPr marL="1371600" lvl="2" indent="-342900" algn="l">
              <a:lnSpc>
                <a:spcPct val="90000"/>
              </a:lnSpc>
              <a:spcBef>
                <a:spcPts val="800"/>
              </a:spcBef>
              <a:spcAft>
                <a:spcPts val="0"/>
              </a:spcAft>
              <a:buClr>
                <a:schemeClr val="dk1"/>
              </a:buClr>
              <a:buSzPts val="1800"/>
              <a:buChar char="•"/>
              <a:defRPr sz="1800"/>
            </a:lvl3pPr>
            <a:lvl4pPr marL="1828800" lvl="3" indent="-330200" algn="l">
              <a:lnSpc>
                <a:spcPct val="90000"/>
              </a:lnSpc>
              <a:spcBef>
                <a:spcPts val="800"/>
              </a:spcBef>
              <a:spcAft>
                <a:spcPts val="0"/>
              </a:spcAft>
              <a:buClr>
                <a:schemeClr val="dk1"/>
              </a:buClr>
              <a:buSzPts val="1600"/>
              <a:buChar char="–"/>
              <a:defRPr sz="1600"/>
            </a:lvl4pPr>
            <a:lvl5pPr marL="2286000" lvl="4" indent="-330200" algn="l">
              <a:lnSpc>
                <a:spcPct val="90000"/>
              </a:lnSpc>
              <a:spcBef>
                <a:spcPts val="60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3"/>
          <p:cNvSpPr txBox="1">
            <a:spLocks noGrp="1"/>
          </p:cNvSpPr>
          <p:nvPr>
            <p:ph type="title"/>
          </p:nvPr>
        </p:nvSpPr>
        <p:spPr>
          <a:xfrm>
            <a:off x="148272" y="177114"/>
            <a:ext cx="10972800" cy="593752"/>
          </a:xfrm>
          <a:prstGeom prst="rect">
            <a:avLst/>
          </a:prstGeom>
          <a:noFill/>
          <a:ln>
            <a:noFill/>
          </a:ln>
        </p:spPr>
        <p:txBody>
          <a:bodyPr spcFirstLastPara="1" wrap="square" lIns="91425" tIns="45700" rIns="91425" bIns="45700" anchor="t" anchorCtr="0">
            <a:spAutoFit/>
          </a:bodyPr>
          <a:lstStyle>
            <a:lvl1pPr marR="0" lvl="0" algn="l" rtl="0">
              <a:lnSpc>
                <a:spcPct val="95000"/>
              </a:lnSpc>
              <a:spcBef>
                <a:spcPts val="0"/>
              </a:spcBef>
              <a:spcAft>
                <a:spcPts val="0"/>
              </a:spcAft>
              <a:buClr>
                <a:schemeClr val="dk2"/>
              </a:buClr>
              <a:buSzPts val="3400"/>
              <a:buFont typeface="Arial Black"/>
              <a:buNone/>
              <a:defRPr sz="3400" b="0" i="0" u="none" strike="noStrike" cap="none">
                <a:solidFill>
                  <a:schemeClr val="dk2"/>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3"/>
          <p:cNvSpPr txBox="1">
            <a:spLocks noGrp="1"/>
          </p:cNvSpPr>
          <p:nvPr>
            <p:ph type="body" idx="1"/>
          </p:nvPr>
        </p:nvSpPr>
        <p:spPr>
          <a:xfrm>
            <a:off x="406400" y="1344823"/>
            <a:ext cx="10714672" cy="2024144"/>
          </a:xfrm>
          <a:prstGeom prst="rect">
            <a:avLst/>
          </a:prstGeom>
          <a:noFill/>
          <a:ln>
            <a:noFill/>
          </a:ln>
        </p:spPr>
        <p:txBody>
          <a:bodyPr spcFirstLastPara="1" wrap="square" lIns="91425" tIns="45700" rIns="91425" bIns="45700" anchor="t" anchorCtr="0">
            <a:spAutoFit/>
          </a:bodyPr>
          <a:lstStyle>
            <a:lvl1pPr marL="457200" marR="0" lvl="0" indent="-406400" algn="l" rtl="0">
              <a:lnSpc>
                <a:spcPct val="90000"/>
              </a:lnSpc>
              <a:spcBef>
                <a:spcPts val="1400"/>
              </a:spcBef>
              <a:spcAft>
                <a:spcPts val="0"/>
              </a:spcAft>
              <a:buClr>
                <a:schemeClr val="dk2"/>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grpSp>
        <p:nvGrpSpPr>
          <p:cNvPr id="12" name="Google Shape;12;p63"/>
          <p:cNvGrpSpPr/>
          <p:nvPr/>
        </p:nvGrpSpPr>
        <p:grpSpPr>
          <a:xfrm rot="10800000" flipH="1">
            <a:off x="0" y="6735764"/>
            <a:ext cx="12192000" cy="46037"/>
            <a:chOff x="709862" y="6019800"/>
            <a:chExt cx="8815137" cy="76200"/>
          </a:xfrm>
        </p:grpSpPr>
        <p:sp>
          <p:nvSpPr>
            <p:cNvPr id="13" name="Google Shape;13;p63"/>
            <p:cNvSpPr/>
            <p:nvPr/>
          </p:nvSpPr>
          <p:spPr>
            <a:xfrm rot="5400000">
              <a:off x="6184283" y="4965190"/>
              <a:ext cx="76200" cy="2185419"/>
            </a:xfrm>
            <a:prstGeom prst="rect">
              <a:avLst/>
            </a:prstGeom>
            <a:solidFill>
              <a:srgbClr val="00679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63"/>
            <p:cNvSpPr/>
            <p:nvPr/>
          </p:nvSpPr>
          <p:spPr>
            <a:xfrm rot="5400000">
              <a:off x="3974377" y="4965190"/>
              <a:ext cx="76200" cy="2185419"/>
            </a:xfrm>
            <a:prstGeom prst="rect">
              <a:avLst/>
            </a:prstGeom>
            <a:solidFill>
              <a:srgbClr val="CF3C0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15;p63"/>
            <p:cNvSpPr/>
            <p:nvPr/>
          </p:nvSpPr>
          <p:spPr>
            <a:xfrm rot="5400000">
              <a:off x="1764471" y="4965190"/>
              <a:ext cx="76200" cy="2185419"/>
            </a:xfrm>
            <a:prstGeom prst="rect">
              <a:avLst/>
            </a:prstGeom>
            <a:solidFill>
              <a:srgbClr val="D6D6D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Google Shape;16;p63"/>
            <p:cNvSpPr/>
            <p:nvPr/>
          </p:nvSpPr>
          <p:spPr>
            <a:xfrm rot="5400000">
              <a:off x="8394189" y="4965190"/>
              <a:ext cx="76200" cy="2185419"/>
            </a:xfrm>
            <a:prstGeom prst="rect">
              <a:avLst/>
            </a:prstGeom>
            <a:solidFill>
              <a:srgbClr val="2C2C2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7" name="Google Shape;17;p63" descr="C:\Users\qjs\Desktop\INCITEfooter2.png"/>
          <p:cNvPicPr preferRelativeResize="0"/>
          <p:nvPr/>
        </p:nvPicPr>
        <p:blipFill rotWithShape="1">
          <a:blip r:embed="rId9">
            <a:alphaModFix/>
          </a:blip>
          <a:srcRect/>
          <a:stretch/>
        </p:blipFill>
        <p:spPr>
          <a:xfrm>
            <a:off x="101601" y="6252631"/>
            <a:ext cx="1121664" cy="469392"/>
          </a:xfrm>
          <a:prstGeom prst="rect">
            <a:avLst/>
          </a:prstGeom>
          <a:noFill/>
          <a:ln>
            <a:noFill/>
          </a:ln>
        </p:spPr>
      </p:pic>
      <p:sp>
        <p:nvSpPr>
          <p:cNvPr id="18" name="Google Shape;18;p63"/>
          <p:cNvSpPr/>
          <p:nvPr/>
        </p:nvSpPr>
        <p:spPr>
          <a:xfrm flipH="1">
            <a:off x="11480800" y="6553200"/>
            <a:ext cx="609600" cy="152400"/>
          </a:xfrm>
          <a:prstGeom prst="rect">
            <a:avLst/>
          </a:prstGeom>
          <a:noFill/>
          <a:ln>
            <a:noFill/>
          </a:ln>
        </p:spPr>
        <p:txBody>
          <a:bodyPr spcFirstLastPara="1" wrap="square" lIns="0" tIns="0" rIns="0" bIns="0" anchor="t" anchorCtr="0">
            <a:noAutofit/>
          </a:bodyPr>
          <a:lstStyle/>
          <a:p>
            <a:pPr marL="0" marR="0" lvl="0" indent="0" algn="r" rtl="0">
              <a:lnSpc>
                <a:spcPct val="9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dk1"/>
                </a:solidFill>
                <a:latin typeface="Times New Roman"/>
                <a:ea typeface="Times New Roman"/>
                <a:cs typeface="Times New Roman"/>
                <a:sym typeface="Times New Roman"/>
              </a:rPr>
              <a:t>‹#›</a:t>
            </a:fld>
            <a:endParaRPr sz="11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doeleadershipcomputing.org/proposal/informational-webinar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INCITE@DOEleadershipcomputing.or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www.doeleadershipcomputing.org/proposal/call-for-proposal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hyperlink" Target="mailto:INCITE@DOEleadershipcomputing.or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hyperlink" Target="https://docs.olcf.ornl.gov/systems/frontier_user_guide.html" TargetMode="External"/><Relationship Id="rId4" Type="http://schemas.openxmlformats.org/officeDocument/2006/relationships/hyperlink" Target="https://www.olcf.ornl.gov/frontie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www.alcf.anl.gov/polari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5.xml"/><Relationship Id="rId5" Type="http://schemas.openxmlformats.org/officeDocument/2006/relationships/hyperlink" Target="https://my.olcf.ornl.gov/project-application-new" TargetMode="External"/><Relationship Id="rId4" Type="http://schemas.openxmlformats.org/officeDocument/2006/relationships/hyperlink" Target="https://www.alcf.anl.gov/science/directors-discretionary-allocation-program"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doeleadershipcomputing.org/proposal/proposal-development-suppor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my.olcf.ornl.gov/project-application-new" TargetMode="External"/><Relationship Id="rId13" Type="http://schemas.openxmlformats.org/officeDocument/2006/relationships/image" Target="../media/image36.jpg"/><Relationship Id="rId3" Type="http://schemas.openxmlformats.org/officeDocument/2006/relationships/hyperlink" Target="http://www.doeleadershipcomputing.org/" TargetMode="External"/><Relationship Id="rId7" Type="http://schemas.openxmlformats.org/officeDocument/2006/relationships/hyperlink" Target="mailto:help@nccs.gov" TargetMode="External"/><Relationship Id="rId12" Type="http://schemas.openxmlformats.org/officeDocument/2006/relationships/hyperlink" Target="https://www.alcf.anl.gov/science/directors-discretionary-allocation-program" TargetMode="External"/><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hyperlink" Target="http://www.olcf.ornl.gov/" TargetMode="External"/><Relationship Id="rId11" Type="http://schemas.openxmlformats.org/officeDocument/2006/relationships/hyperlink" Target="mailto:support@alcf.anl.gov" TargetMode="External"/><Relationship Id="rId5" Type="http://schemas.openxmlformats.org/officeDocument/2006/relationships/image" Target="../media/image34.png"/><Relationship Id="rId10" Type="http://schemas.openxmlformats.org/officeDocument/2006/relationships/hyperlink" Target="http://www.alcf.anl.gov/" TargetMode="External"/><Relationship Id="rId4" Type="http://schemas.openxmlformats.org/officeDocument/2006/relationships/hyperlink" Target="mailto:INCITE@DOEleadershipcomputing.org" TargetMode="External"/><Relationship Id="rId9" Type="http://schemas.openxmlformats.org/officeDocument/2006/relationships/image" Target="../media/image3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lcf.anl.gov/alcf-ai-testbe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olcf.ornl.gov/olcf-resources/compute-systems/quantum-computing-user-progra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ctrTitle"/>
          </p:nvPr>
        </p:nvSpPr>
        <p:spPr>
          <a:xfrm>
            <a:off x="6356195" y="1042171"/>
            <a:ext cx="5553900" cy="2110200"/>
          </a:xfrm>
          <a:prstGeom prst="rect">
            <a:avLst/>
          </a:prstGeom>
          <a:noFill/>
          <a:ln>
            <a:noFill/>
          </a:ln>
        </p:spPr>
        <p:txBody>
          <a:bodyPr spcFirstLastPara="1" wrap="square" lIns="91425" tIns="45700" rIns="91425" bIns="45700" anchor="t" anchorCtr="0">
            <a:spAutoFit/>
          </a:bodyPr>
          <a:lstStyle/>
          <a:p>
            <a:pPr marL="0" lvl="0" indent="0" algn="r" rtl="0">
              <a:lnSpc>
                <a:spcPct val="95000"/>
              </a:lnSpc>
              <a:spcBef>
                <a:spcPts val="0"/>
              </a:spcBef>
              <a:spcAft>
                <a:spcPts val="0"/>
              </a:spcAft>
              <a:buClr>
                <a:schemeClr val="dk2"/>
              </a:buClr>
              <a:buSzPts val="3400"/>
              <a:buFont typeface="Arial Black"/>
              <a:buNone/>
            </a:pPr>
            <a:r>
              <a:rPr lang="en-US">
                <a:solidFill>
                  <a:schemeClr val="dk2"/>
                </a:solidFill>
              </a:rPr>
              <a:t>2026 INCITE Proposal  Writing Webinar</a:t>
            </a:r>
            <a:br>
              <a:rPr lang="en-US">
                <a:solidFill>
                  <a:schemeClr val="dk2"/>
                </a:solidFill>
              </a:rPr>
            </a:br>
            <a:br>
              <a:rPr lang="en-US" sz="3600">
                <a:solidFill>
                  <a:schemeClr val="dk2"/>
                </a:solidFill>
              </a:rPr>
            </a:br>
            <a:endParaRPr/>
          </a:p>
        </p:txBody>
      </p:sp>
      <p:pic>
        <p:nvPicPr>
          <p:cNvPr id="51" name="Google Shape;51;p1"/>
          <p:cNvPicPr preferRelativeResize="0"/>
          <p:nvPr/>
        </p:nvPicPr>
        <p:blipFill rotWithShape="1">
          <a:blip r:embed="rId3">
            <a:alphaModFix/>
          </a:blip>
          <a:srcRect/>
          <a:stretch/>
        </p:blipFill>
        <p:spPr>
          <a:xfrm>
            <a:off x="344123" y="210751"/>
            <a:ext cx="5064183" cy="2025673"/>
          </a:xfrm>
          <a:prstGeom prst="rect">
            <a:avLst/>
          </a:prstGeom>
          <a:noFill/>
          <a:ln>
            <a:noFill/>
          </a:ln>
        </p:spPr>
      </p:pic>
      <p:sp>
        <p:nvSpPr>
          <p:cNvPr id="52" name="Google Shape;52;p1"/>
          <p:cNvSpPr txBox="1"/>
          <p:nvPr/>
        </p:nvSpPr>
        <p:spPr>
          <a:xfrm>
            <a:off x="143839" y="3133618"/>
            <a:ext cx="11766300" cy="3324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Arial"/>
                <a:ea typeface="Arial"/>
                <a:cs typeface="Arial"/>
                <a:sym typeface="Arial"/>
              </a:rPr>
              <a:t>Our presentation will begin at </a:t>
            </a:r>
            <a:r>
              <a:rPr lang="en-US" sz="2200" b="1">
                <a:solidFill>
                  <a:schemeClr val="dk1"/>
                </a:solidFill>
              </a:rPr>
              <a:t>2</a:t>
            </a:r>
            <a:r>
              <a:rPr lang="en-US" sz="2200" b="1" i="0" u="none" strike="noStrike" cap="none">
                <a:solidFill>
                  <a:schemeClr val="dk1"/>
                </a:solidFill>
                <a:latin typeface="Arial"/>
                <a:ea typeface="Arial"/>
                <a:cs typeface="Arial"/>
                <a:sym typeface="Arial"/>
              </a:rPr>
              <a:t>:00 </a:t>
            </a:r>
            <a:r>
              <a:rPr lang="en-US" sz="2200" b="1">
                <a:solidFill>
                  <a:schemeClr val="dk1"/>
                </a:solidFill>
              </a:rPr>
              <a:t>p</a:t>
            </a:r>
            <a:r>
              <a:rPr lang="en-US" sz="2200" b="1" i="0" u="none" strike="noStrike" cap="none">
                <a:solidFill>
                  <a:schemeClr val="dk1"/>
                </a:solidFill>
                <a:latin typeface="Arial"/>
                <a:ea typeface="Arial"/>
                <a:cs typeface="Arial"/>
                <a:sym typeface="Arial"/>
              </a:rPr>
              <a:t>m EDT / </a:t>
            </a:r>
            <a:r>
              <a:rPr lang="en-US" sz="2200" b="1">
                <a:solidFill>
                  <a:schemeClr val="dk1"/>
                </a:solidFill>
              </a:rPr>
              <a:t>1</a:t>
            </a:r>
            <a:r>
              <a:rPr lang="en-US" sz="2200" b="1" i="0" u="none" strike="noStrike" cap="none">
                <a:solidFill>
                  <a:schemeClr val="dk1"/>
                </a:solidFill>
                <a:latin typeface="Arial"/>
                <a:ea typeface="Arial"/>
                <a:cs typeface="Arial"/>
                <a:sym typeface="Arial"/>
              </a:rPr>
              <a:t>:00 </a:t>
            </a:r>
            <a:r>
              <a:rPr lang="en-US" sz="2200" b="1">
                <a:solidFill>
                  <a:schemeClr val="dk1"/>
                </a:solidFill>
              </a:rPr>
              <a:t>p</a:t>
            </a:r>
            <a:r>
              <a:rPr lang="en-US" sz="2200" b="1" i="0" u="none" strike="noStrike" cap="none">
                <a:solidFill>
                  <a:schemeClr val="dk1"/>
                </a:solidFill>
                <a:latin typeface="Arial"/>
                <a:ea typeface="Arial"/>
                <a:cs typeface="Arial"/>
                <a:sym typeface="Arial"/>
              </a:rPr>
              <a:t>m CDT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A few reminders: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Please ensure your camera and microphone are both turned off.</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12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During the presentation, questions will be taken in the chat window.  There will be a time for verbal questions near the end.  You can temporarily unmute yourself either by pressing and holding the space bar while you speak.</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12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These slides and eventually a recording of this presentation can be downloaded from </a:t>
            </a:r>
            <a:endParaRPr sz="1400" b="0" i="0" u="none" strike="noStrike" cap="none">
              <a:solidFill>
                <a:srgbClr val="000000"/>
              </a:solidFill>
              <a:latin typeface="Arial"/>
              <a:ea typeface="Arial"/>
              <a:cs typeface="Arial"/>
              <a:sym typeface="Arial"/>
            </a:endParaRPr>
          </a:p>
          <a:p>
            <a:pPr marL="457200" marR="0" lvl="1" indent="0" algn="ctr" rtl="0">
              <a:lnSpc>
                <a:spcPct val="100000"/>
              </a:lnSpc>
              <a:spcBef>
                <a:spcPts val="1200"/>
              </a:spcBef>
              <a:spcAft>
                <a:spcPts val="0"/>
              </a:spcAft>
              <a:buClr>
                <a:srgbClr val="000000"/>
              </a:buClr>
              <a:buSzPts val="2000"/>
              <a:buFont typeface="Arial"/>
              <a:buNone/>
            </a:pPr>
            <a:r>
              <a:rPr lang="en-US" sz="2000" b="0" i="0" u="sng" strike="noStrike" cap="none">
                <a:solidFill>
                  <a:schemeClr val="hlink"/>
                </a:solidFill>
                <a:latin typeface="Arial"/>
                <a:ea typeface="Arial"/>
                <a:cs typeface="Arial"/>
                <a:sym typeface="Arial"/>
                <a:hlinkClick r:id="rId4"/>
              </a:rPr>
              <a:t>https://www.doeleadershipcomputing.org/proposal/informational-webinars/</a:t>
            </a:r>
            <a:r>
              <a:rPr lang="en-US"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8"/>
          <p:cNvSpPr txBox="1">
            <a:spLocks noGrp="1"/>
          </p:cNvSpPr>
          <p:nvPr>
            <p:ph type="title"/>
          </p:nvPr>
        </p:nvSpPr>
        <p:spPr>
          <a:xfrm>
            <a:off x="148272" y="177114"/>
            <a:ext cx="10972800" cy="911019"/>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200"/>
              <a:buFont typeface="Arial Black"/>
              <a:buNone/>
            </a:pPr>
            <a:r>
              <a:rPr lang="en-US" sz="3200"/>
              <a:t>Primary ways to gain access to LCF</a:t>
            </a:r>
            <a:br>
              <a:rPr lang="en-US" sz="3200"/>
            </a:br>
            <a:r>
              <a:rPr lang="en-US" sz="2400">
                <a:latin typeface="Arial Black"/>
                <a:ea typeface="Arial Black"/>
                <a:cs typeface="Arial Black"/>
                <a:sym typeface="Arial Black"/>
              </a:rPr>
              <a:t>Current distribution of allocable hours</a:t>
            </a:r>
            <a:endParaRPr/>
          </a:p>
        </p:txBody>
      </p:sp>
      <p:pic>
        <p:nvPicPr>
          <p:cNvPr id="127" name="Google Shape;127;p8"/>
          <p:cNvPicPr preferRelativeResize="0"/>
          <p:nvPr/>
        </p:nvPicPr>
        <p:blipFill rotWithShape="1">
          <a:blip r:embed="rId3">
            <a:alphaModFix/>
          </a:blip>
          <a:srcRect/>
          <a:stretch/>
        </p:blipFill>
        <p:spPr>
          <a:xfrm>
            <a:off x="3103499" y="1161275"/>
            <a:ext cx="5652599" cy="5001449"/>
          </a:xfrm>
          <a:prstGeom prst="rect">
            <a:avLst/>
          </a:prstGeom>
          <a:noFill/>
          <a:ln>
            <a:noFill/>
          </a:ln>
        </p:spPr>
      </p:pic>
      <p:grpSp>
        <p:nvGrpSpPr>
          <p:cNvPr id="128" name="Google Shape;128;p8"/>
          <p:cNvGrpSpPr/>
          <p:nvPr/>
        </p:nvGrpSpPr>
        <p:grpSpPr>
          <a:xfrm>
            <a:off x="102175" y="1390502"/>
            <a:ext cx="11804875" cy="4353413"/>
            <a:chOff x="102177" y="2035448"/>
            <a:chExt cx="11804875" cy="3622109"/>
          </a:xfrm>
        </p:grpSpPr>
        <p:sp>
          <p:nvSpPr>
            <p:cNvPr id="129" name="Google Shape;129;p8"/>
            <p:cNvSpPr/>
            <p:nvPr/>
          </p:nvSpPr>
          <p:spPr>
            <a:xfrm>
              <a:off x="7521052" y="2035448"/>
              <a:ext cx="4386000" cy="974700"/>
            </a:xfrm>
            <a:prstGeom prst="wedgeRectCallout">
              <a:avLst>
                <a:gd name="adj1" fmla="val -67683"/>
                <a:gd name="adj2" fmla="val 29151"/>
              </a:avLst>
            </a:prstGeom>
            <a:solidFill>
              <a:schemeClr val="lt1"/>
            </a:solidFill>
            <a:ln w="19050" cap="flat" cmpd="sng">
              <a:solidFill>
                <a:schemeClr val="accen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230188" marR="0" lvl="0" indent="-230188" algn="ctr" rtl="0">
                <a:lnSpc>
                  <a:spcPct val="90000"/>
                </a:lnSpc>
                <a:spcBef>
                  <a:spcPts val="0"/>
                </a:spcBef>
                <a:spcAft>
                  <a:spcPts val="0"/>
                </a:spcAft>
                <a:buClr>
                  <a:srgbClr val="000000"/>
                </a:buClr>
                <a:buSzPts val="3600"/>
                <a:buFont typeface="Arial"/>
                <a:buNone/>
              </a:pPr>
              <a:r>
                <a:rPr lang="en-US" sz="3600" b="1" i="0" u="none" strike="noStrike" cap="none">
                  <a:solidFill>
                    <a:schemeClr val="dk1"/>
                  </a:solidFill>
                  <a:latin typeface="Arial Narrow"/>
                  <a:ea typeface="Arial Narrow"/>
                  <a:cs typeface="Arial Narrow"/>
                  <a:sym typeface="Arial Narrow"/>
                </a:rPr>
                <a:t>Up to 60% INCITE</a:t>
              </a:r>
              <a:endParaRPr sz="1400" b="0" i="0" u="none" strike="noStrike" cap="none">
                <a:solidFill>
                  <a:srgbClr val="000000"/>
                </a:solidFill>
                <a:latin typeface="Arial"/>
                <a:ea typeface="Arial"/>
                <a:cs typeface="Arial"/>
                <a:sym typeface="Arial"/>
              </a:endParaRPr>
            </a:p>
          </p:txBody>
        </p:sp>
        <p:sp>
          <p:nvSpPr>
            <p:cNvPr id="130" name="Google Shape;130;p8"/>
            <p:cNvSpPr/>
            <p:nvPr/>
          </p:nvSpPr>
          <p:spPr>
            <a:xfrm>
              <a:off x="102177" y="2281800"/>
              <a:ext cx="4047117" cy="728405"/>
            </a:xfrm>
            <a:prstGeom prst="wedgeRectCallout">
              <a:avLst>
                <a:gd name="adj1" fmla="val 51374"/>
                <a:gd name="adj2" fmla="val 163954"/>
              </a:avLst>
            </a:prstGeom>
            <a:solidFill>
              <a:schemeClr val="lt1"/>
            </a:solidFill>
            <a:ln w="19050" cap="flat" cmpd="sng">
              <a:solidFill>
                <a:schemeClr val="dk2"/>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230188" marR="0" lvl="0" indent="-230188" algn="ctr" rtl="0">
                <a:lnSpc>
                  <a:spcPct val="90000"/>
                </a:lnSpc>
                <a:spcBef>
                  <a:spcPts val="0"/>
                </a:spcBef>
                <a:spcAft>
                  <a:spcPts val="0"/>
                </a:spcAft>
                <a:buClr>
                  <a:srgbClr val="000000"/>
                </a:buClr>
                <a:buSzPts val="2000"/>
                <a:buFont typeface="Arial"/>
                <a:buNone/>
              </a:pPr>
              <a:r>
                <a:rPr lang="en-US" sz="2000" b="0" i="0" u="none" strike="noStrike" cap="none">
                  <a:solidFill>
                    <a:srgbClr val="000000"/>
                  </a:solidFill>
                  <a:latin typeface="Arial Narrow"/>
                  <a:ea typeface="Arial Narrow"/>
                  <a:cs typeface="Arial Narrow"/>
                  <a:sym typeface="Arial Narrow"/>
                </a:rPr>
                <a:t>10</a:t>
              </a:r>
              <a:r>
                <a:rPr lang="en-US" sz="2000" b="0" i="0" u="none" strike="noStrike" cap="none">
                  <a:solidFill>
                    <a:schemeClr val="dk1"/>
                  </a:solidFill>
                  <a:latin typeface="Arial Narrow"/>
                  <a:ea typeface="Arial Narrow"/>
                  <a:cs typeface="Arial Narrow"/>
                  <a:sym typeface="Arial Narrow"/>
                </a:rPr>
                <a:t>% Director’s Discretionary</a:t>
              </a:r>
              <a:endParaRPr sz="1400" b="0" i="0" u="none" strike="noStrike" cap="none">
                <a:solidFill>
                  <a:srgbClr val="000000"/>
                </a:solidFill>
                <a:latin typeface="Arial"/>
                <a:ea typeface="Arial"/>
                <a:cs typeface="Arial"/>
                <a:sym typeface="Arial"/>
              </a:endParaRPr>
            </a:p>
            <a:p>
              <a:pPr marL="230188" marR="0" lvl="0" indent="-230188" algn="ctr" rtl="0">
                <a:lnSpc>
                  <a:spcPct val="90000"/>
                </a:lnSpc>
                <a:spcBef>
                  <a:spcPts val="600"/>
                </a:spcBef>
                <a:spcAft>
                  <a:spcPts val="0"/>
                </a:spcAft>
                <a:buClr>
                  <a:srgbClr val="000000"/>
                </a:buClr>
                <a:buSzPts val="2000"/>
                <a:buFont typeface="Arial"/>
                <a:buNone/>
              </a:pPr>
              <a:r>
                <a:rPr lang="en-US" sz="2000" b="0" i="0" u="none" strike="noStrike" cap="none">
                  <a:solidFill>
                    <a:schemeClr val="dk1"/>
                  </a:solidFill>
                  <a:latin typeface="Arial Narrow"/>
                  <a:ea typeface="Arial Narrow"/>
                  <a:cs typeface="Arial Narrow"/>
                  <a:sym typeface="Arial Narrow"/>
                </a:rPr>
                <a:t>(Includes LCF strategic programs)</a:t>
              </a:r>
              <a:endParaRPr sz="1400" b="0" i="0" u="none" strike="noStrike" cap="none">
                <a:solidFill>
                  <a:srgbClr val="000000"/>
                </a:solidFill>
                <a:latin typeface="Arial"/>
                <a:ea typeface="Arial"/>
                <a:cs typeface="Arial"/>
                <a:sym typeface="Arial"/>
              </a:endParaRPr>
            </a:p>
          </p:txBody>
        </p:sp>
        <p:sp>
          <p:nvSpPr>
            <p:cNvPr id="131" name="Google Shape;131;p8"/>
            <p:cNvSpPr txBox="1"/>
            <p:nvPr/>
          </p:nvSpPr>
          <p:spPr>
            <a:xfrm>
              <a:off x="8301781" y="3102608"/>
              <a:ext cx="3314400" cy="30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accent2"/>
                  </a:solidFill>
                  <a:latin typeface="Arial"/>
                  <a:ea typeface="Arial"/>
                  <a:cs typeface="Arial"/>
                  <a:sym typeface="Arial"/>
                </a:rPr>
                <a:t>Leadership-class computing</a:t>
              </a:r>
              <a:endParaRPr sz="1400" b="0" i="0" u="none" strike="noStrike" cap="none">
                <a:solidFill>
                  <a:schemeClr val="accent2"/>
                </a:solidFill>
                <a:latin typeface="Arial"/>
                <a:ea typeface="Arial"/>
                <a:cs typeface="Arial"/>
                <a:sym typeface="Arial"/>
              </a:endParaRPr>
            </a:p>
          </p:txBody>
        </p:sp>
        <p:sp>
          <p:nvSpPr>
            <p:cNvPr id="132" name="Google Shape;132;p8"/>
            <p:cNvSpPr txBox="1"/>
            <p:nvPr/>
          </p:nvSpPr>
          <p:spPr>
            <a:xfrm>
              <a:off x="339165" y="5350357"/>
              <a:ext cx="3705000" cy="3072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a:solidFill>
                    <a:schemeClr val="accent5"/>
                  </a:solidFill>
                  <a:latin typeface="Arial"/>
                  <a:ea typeface="Arial"/>
                  <a:cs typeface="Arial"/>
                  <a:sym typeface="Arial"/>
                </a:rPr>
                <a:t>DOE/SC capability computing</a:t>
              </a:r>
              <a:endParaRPr sz="1400" b="0" i="0" u="none" strike="noStrike" cap="none">
                <a:solidFill>
                  <a:schemeClr val="accent5"/>
                </a:solidFill>
                <a:latin typeface="Arial"/>
                <a:ea typeface="Arial"/>
                <a:cs typeface="Arial"/>
                <a:sym typeface="Arial"/>
              </a:endParaRPr>
            </a:p>
          </p:txBody>
        </p:sp>
        <p:sp>
          <p:nvSpPr>
            <p:cNvPr id="133" name="Google Shape;133;p8"/>
            <p:cNvSpPr/>
            <p:nvPr/>
          </p:nvSpPr>
          <p:spPr>
            <a:xfrm>
              <a:off x="638789" y="4641345"/>
              <a:ext cx="3440100" cy="651600"/>
            </a:xfrm>
            <a:prstGeom prst="wedgeRectCallout">
              <a:avLst>
                <a:gd name="adj1" fmla="val 71936"/>
                <a:gd name="adj2" fmla="val -22589"/>
              </a:avLst>
            </a:prstGeom>
            <a:solidFill>
              <a:schemeClr val="lt1"/>
            </a:solidFill>
            <a:ln w="19050" cap="flat" cmpd="sng">
              <a:solidFill>
                <a:schemeClr val="accent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225425" marR="0" lvl="0" indent="-225425" algn="ctr" rtl="0">
                <a:lnSpc>
                  <a:spcPct val="90000"/>
                </a:lnSpc>
                <a:spcBef>
                  <a:spcPts val="0"/>
                </a:spcBef>
                <a:spcAft>
                  <a:spcPts val="0"/>
                </a:spcAft>
                <a:buClr>
                  <a:srgbClr val="000000"/>
                </a:buClr>
                <a:buSzPts val="2000"/>
                <a:buFont typeface="Arial"/>
                <a:buNone/>
              </a:pPr>
              <a:r>
                <a:rPr lang="en-US" sz="2000" b="0" i="0" u="none" strike="noStrike" cap="none">
                  <a:solidFill>
                    <a:srgbClr val="000000"/>
                  </a:solidFill>
                  <a:latin typeface="Arial Narrow"/>
                  <a:ea typeface="Arial Narrow"/>
                  <a:cs typeface="Arial Narrow"/>
                  <a:sym typeface="Arial Narrow"/>
                </a:rPr>
                <a:t>30% ASCR Leadership</a:t>
              </a:r>
              <a:br>
                <a:rPr lang="en-US" sz="2000" b="0" i="0" u="none" strike="noStrike" cap="none">
                  <a:solidFill>
                    <a:srgbClr val="000000"/>
                  </a:solidFill>
                  <a:latin typeface="Arial Narrow"/>
                  <a:ea typeface="Arial Narrow"/>
                  <a:cs typeface="Arial Narrow"/>
                  <a:sym typeface="Arial Narrow"/>
                </a:rPr>
              </a:br>
              <a:r>
                <a:rPr lang="en-US" sz="2000" b="0" i="0" u="none" strike="noStrike" cap="none">
                  <a:solidFill>
                    <a:srgbClr val="000000"/>
                  </a:solidFill>
                  <a:latin typeface="Arial Narrow"/>
                  <a:ea typeface="Arial Narrow"/>
                  <a:cs typeface="Arial Narrow"/>
                  <a:sym typeface="Arial Narrow"/>
                </a:rPr>
                <a:t> Computing Challenge  &amp; ECP</a:t>
              </a:r>
              <a:endParaRPr sz="2000" b="0" i="0" u="none" strike="noStrike" cap="none">
                <a:solidFill>
                  <a:srgbClr val="000000"/>
                </a:solidFill>
                <a:latin typeface="Arial Narrow"/>
                <a:ea typeface="Arial Narrow"/>
                <a:cs typeface="Arial Narrow"/>
                <a:sym typeface="Arial Narrow"/>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9"/>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rgbClr val="00679A"/>
              </a:buClr>
              <a:buSzPts val="3400"/>
              <a:buFont typeface="Arial Black"/>
              <a:buNone/>
            </a:pPr>
            <a:r>
              <a:rPr lang="en-US"/>
              <a:t>What is INCITE?</a:t>
            </a:r>
            <a:endParaRPr/>
          </a:p>
        </p:txBody>
      </p:sp>
      <p:sp>
        <p:nvSpPr>
          <p:cNvPr id="139" name="Google Shape;139;p9"/>
          <p:cNvSpPr txBox="1"/>
          <p:nvPr/>
        </p:nvSpPr>
        <p:spPr>
          <a:xfrm>
            <a:off x="437950" y="1327400"/>
            <a:ext cx="11553000" cy="14223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INCITE promotes transformational advances in science and technology through large allocations of computer time, supporting resources, and data storage at the Argonne and Oak Ridge Leadership Computing Facilities (LCFs) for </a:t>
            </a:r>
            <a:r>
              <a:rPr lang="en-US" sz="2400" b="1" i="0" u="none" strike="noStrike" cap="none">
                <a:solidFill>
                  <a:schemeClr val="dk1"/>
                </a:solidFill>
                <a:latin typeface="Arial"/>
                <a:ea typeface="Arial"/>
                <a:cs typeface="Arial"/>
                <a:sym typeface="Arial"/>
              </a:rPr>
              <a:t>compute intensive and/or data intensive</a:t>
            </a:r>
            <a:r>
              <a:rPr lang="en-US" sz="2400" b="0" i="0" u="none" strike="noStrike" cap="none">
                <a:solidFill>
                  <a:schemeClr val="dk1"/>
                </a:solidFill>
                <a:latin typeface="Arial"/>
                <a:ea typeface="Arial"/>
                <a:cs typeface="Arial"/>
                <a:sym typeface="Arial"/>
              </a:rPr>
              <a:t> large-scale research projects.</a:t>
            </a:r>
            <a:endParaRPr sz="1400" b="0" i="0" u="none" strike="noStrike" cap="none">
              <a:solidFill>
                <a:srgbClr val="000000"/>
              </a:solidFill>
              <a:latin typeface="Arial"/>
              <a:ea typeface="Arial"/>
              <a:cs typeface="Arial"/>
              <a:sym typeface="Arial"/>
            </a:endParaRPr>
          </a:p>
        </p:txBody>
      </p:sp>
      <p:sp>
        <p:nvSpPr>
          <p:cNvPr id="140" name="Google Shape;140;p9"/>
          <p:cNvSpPr txBox="1"/>
          <p:nvPr/>
        </p:nvSpPr>
        <p:spPr>
          <a:xfrm>
            <a:off x="4528225" y="177125"/>
            <a:ext cx="7531200" cy="9789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a:solidFill>
                  <a:srgbClr val="11689C"/>
                </a:solidFill>
                <a:latin typeface="Arial"/>
                <a:ea typeface="Arial"/>
                <a:cs typeface="Arial"/>
                <a:sym typeface="Arial"/>
              </a:rPr>
              <a:t>Innovative and Novel Computational Impact on Theory and Experiment</a:t>
            </a:r>
            <a:endParaRPr sz="1400" b="0" i="0" u="none" strike="noStrike" cap="none">
              <a:solidFill>
                <a:srgbClr val="000000"/>
              </a:solidFill>
              <a:latin typeface="Arial"/>
              <a:ea typeface="Arial"/>
              <a:cs typeface="Arial"/>
              <a:sym typeface="Arial"/>
            </a:endParaRPr>
          </a:p>
        </p:txBody>
      </p:sp>
      <p:pic>
        <p:nvPicPr>
          <p:cNvPr id="141" name="Google Shape;141;p9"/>
          <p:cNvPicPr preferRelativeResize="0"/>
          <p:nvPr/>
        </p:nvPicPr>
        <p:blipFill rotWithShape="1">
          <a:blip r:embed="rId3">
            <a:alphaModFix/>
          </a:blip>
          <a:srcRect t="7724" b="6036"/>
          <a:stretch/>
        </p:blipFill>
        <p:spPr>
          <a:xfrm>
            <a:off x="4098772" y="3255525"/>
            <a:ext cx="3855247" cy="2247499"/>
          </a:xfrm>
          <a:prstGeom prst="rect">
            <a:avLst/>
          </a:prstGeom>
          <a:noFill/>
          <a:ln>
            <a:noFill/>
          </a:ln>
        </p:spPr>
      </p:pic>
      <p:pic>
        <p:nvPicPr>
          <p:cNvPr id="142" name="Google Shape;142;p9"/>
          <p:cNvPicPr preferRelativeResize="0"/>
          <p:nvPr/>
        </p:nvPicPr>
        <p:blipFill rotWithShape="1">
          <a:blip r:embed="rId4">
            <a:alphaModFix/>
          </a:blip>
          <a:srcRect t="10640" b="13784"/>
          <a:stretch/>
        </p:blipFill>
        <p:spPr>
          <a:xfrm>
            <a:off x="8081657" y="3271045"/>
            <a:ext cx="3909293" cy="2247530"/>
          </a:xfrm>
          <a:prstGeom prst="rect">
            <a:avLst/>
          </a:prstGeom>
          <a:noFill/>
          <a:ln>
            <a:noFill/>
          </a:ln>
        </p:spPr>
      </p:pic>
      <p:pic>
        <p:nvPicPr>
          <p:cNvPr id="143" name="Google Shape;143;p9"/>
          <p:cNvPicPr preferRelativeResize="0"/>
          <p:nvPr/>
        </p:nvPicPr>
        <p:blipFill rotWithShape="1">
          <a:blip r:embed="rId5">
            <a:alphaModFix/>
          </a:blip>
          <a:srcRect/>
          <a:stretch/>
        </p:blipFill>
        <p:spPr>
          <a:xfrm>
            <a:off x="273050" y="3286596"/>
            <a:ext cx="3698086" cy="221645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0"/>
          <p:cNvSpPr txBox="1"/>
          <p:nvPr/>
        </p:nvSpPr>
        <p:spPr>
          <a:xfrm>
            <a:off x="723900" y="2284175"/>
            <a:ext cx="4687800" cy="708000"/>
          </a:xfrm>
          <a:prstGeom prst="rect">
            <a:avLst/>
          </a:prstGeom>
          <a:noFill/>
          <a:ln w="25400" cap="flat" cmpd="sng">
            <a:solidFill>
              <a:srgbClr val="36609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Astro- </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Physics</a:t>
            </a:r>
            <a:endParaRPr sz="1400" b="0" i="0" u="none" strike="noStrike" cap="none">
              <a:solidFill>
                <a:srgbClr val="000000"/>
              </a:solidFill>
              <a:latin typeface="Arial"/>
              <a:ea typeface="Arial"/>
              <a:cs typeface="Arial"/>
              <a:sym typeface="Arial"/>
            </a:endParaRPr>
          </a:p>
        </p:txBody>
      </p:sp>
      <p:sp>
        <p:nvSpPr>
          <p:cNvPr id="149" name="Google Shape;149;p10"/>
          <p:cNvSpPr txBox="1">
            <a:spLocks noGrp="1"/>
          </p:cNvSpPr>
          <p:nvPr>
            <p:ph type="title"/>
          </p:nvPr>
        </p:nvSpPr>
        <p:spPr>
          <a:xfrm>
            <a:off x="148272" y="177114"/>
            <a:ext cx="11878628" cy="550151"/>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rgbClr val="00679A"/>
              </a:buClr>
              <a:buSzPts val="3400"/>
              <a:buFont typeface="Arial Black"/>
              <a:buNone/>
            </a:pPr>
            <a:r>
              <a:rPr lang="en-US"/>
              <a:t>INCITE Seeks High-impact Research Campaigns</a:t>
            </a:r>
            <a:endParaRPr/>
          </a:p>
        </p:txBody>
      </p:sp>
      <p:sp>
        <p:nvSpPr>
          <p:cNvPr id="150" name="Google Shape;150;p10"/>
          <p:cNvSpPr/>
          <p:nvPr/>
        </p:nvSpPr>
        <p:spPr>
          <a:xfrm>
            <a:off x="726649" y="1082301"/>
            <a:ext cx="10714392" cy="1280160"/>
          </a:xfrm>
          <a:prstGeom prst="rightArrow">
            <a:avLst>
              <a:gd name="adj1" fmla="val 62346"/>
              <a:gd name="adj2" fmla="val 50000"/>
            </a:avLst>
          </a:prstGeom>
          <a:solidFill>
            <a:schemeClr val="dk2"/>
          </a:solidFill>
          <a:ln>
            <a:noFill/>
          </a:ln>
          <a:effectLst>
            <a:outerShdw blurRad="50800" dist="38100" dir="2700000" algn="tl" rotWithShape="0">
              <a:srgbClr val="000000">
                <a:alpha val="40000"/>
              </a:srgbClr>
            </a:outerShdw>
          </a:effectLst>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Narrow"/>
                <a:ea typeface="Arial Narrow"/>
                <a:cs typeface="Arial Narrow"/>
                <a:sym typeface="Arial Narrow"/>
              </a:rPr>
              <a:t>Examples of previous successful INCITE applications that advance the state-of-the- art across a broad range of topics and different mission priorities</a:t>
            </a:r>
            <a:endParaRPr sz="2400" b="0" i="0" u="none" strike="noStrike" cap="none">
              <a:solidFill>
                <a:schemeClr val="lt1"/>
              </a:solidFill>
              <a:latin typeface="Arial Narrow"/>
              <a:ea typeface="Arial Narrow"/>
              <a:cs typeface="Arial Narrow"/>
              <a:sym typeface="Arial Narrow"/>
            </a:endParaRPr>
          </a:p>
        </p:txBody>
      </p:sp>
      <p:sp>
        <p:nvSpPr>
          <p:cNvPr id="151" name="Google Shape;151;p10"/>
          <p:cNvSpPr txBox="1"/>
          <p:nvPr/>
        </p:nvSpPr>
        <p:spPr>
          <a:xfrm>
            <a:off x="2315937" y="2359093"/>
            <a:ext cx="2971800" cy="64633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Glimpse into dark matter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Supernovae ignition </a:t>
            </a:r>
            <a:endParaRPr sz="1400" b="0" i="0" u="none" strike="noStrike" cap="none">
              <a:solidFill>
                <a:srgbClr val="000000"/>
              </a:solidFill>
              <a:latin typeface="Arial"/>
              <a:ea typeface="Arial"/>
              <a:cs typeface="Arial"/>
              <a:sym typeface="Arial"/>
            </a:endParaRPr>
          </a:p>
        </p:txBody>
      </p:sp>
      <p:sp>
        <p:nvSpPr>
          <p:cNvPr id="152" name="Google Shape;152;p10"/>
          <p:cNvSpPr txBox="1"/>
          <p:nvPr/>
        </p:nvSpPr>
        <p:spPr>
          <a:xfrm>
            <a:off x="5899525" y="2284175"/>
            <a:ext cx="5057700" cy="1631700"/>
          </a:xfrm>
          <a:prstGeom prst="rect">
            <a:avLst/>
          </a:prstGeom>
          <a:noFill/>
          <a:ln w="25400" cap="flat" cmpd="sng">
            <a:solidFill>
              <a:srgbClr val="0066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Biology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153" name="Google Shape;153;p10"/>
          <p:cNvSpPr txBox="1"/>
          <p:nvPr/>
        </p:nvSpPr>
        <p:spPr>
          <a:xfrm>
            <a:off x="7366013" y="2369231"/>
            <a:ext cx="3645356" cy="147732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Protein structure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Creation of biofuels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Replicating enzyme functions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Membrane channels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Protein folding </a:t>
            </a:r>
            <a:endParaRPr sz="1400" b="0" i="0" u="none" strike="noStrike" cap="none">
              <a:solidFill>
                <a:srgbClr val="000000"/>
              </a:solidFill>
              <a:latin typeface="Arial"/>
              <a:ea typeface="Arial"/>
              <a:cs typeface="Arial"/>
              <a:sym typeface="Arial"/>
            </a:endParaRPr>
          </a:p>
        </p:txBody>
      </p:sp>
      <p:sp>
        <p:nvSpPr>
          <p:cNvPr id="154" name="Google Shape;154;p10"/>
          <p:cNvSpPr txBox="1"/>
          <p:nvPr/>
        </p:nvSpPr>
        <p:spPr>
          <a:xfrm>
            <a:off x="2315937" y="5287357"/>
            <a:ext cx="2971800" cy="9234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Global climate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Carbon sequestration</a:t>
            </a: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Char char="•"/>
            </a:pPr>
            <a:r>
              <a:rPr lang="en-US" sz="1800">
                <a:solidFill>
                  <a:schemeClr val="dk1"/>
                </a:solidFill>
              </a:rPr>
              <a:t>Seismology</a:t>
            </a:r>
            <a:endParaRPr sz="1800">
              <a:solidFill>
                <a:schemeClr val="dk1"/>
              </a:solidFill>
            </a:endParaRPr>
          </a:p>
        </p:txBody>
      </p:sp>
      <p:sp>
        <p:nvSpPr>
          <p:cNvPr id="155" name="Google Shape;155;p10"/>
          <p:cNvSpPr txBox="1"/>
          <p:nvPr/>
        </p:nvSpPr>
        <p:spPr>
          <a:xfrm>
            <a:off x="729708" y="3056439"/>
            <a:ext cx="4687800" cy="1015800"/>
          </a:xfrm>
          <a:prstGeom prst="rect">
            <a:avLst/>
          </a:prstGeom>
          <a:noFill/>
          <a:ln w="25400"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Chemistry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156" name="Google Shape;156;p10"/>
          <p:cNvSpPr txBox="1"/>
          <p:nvPr/>
        </p:nvSpPr>
        <p:spPr>
          <a:xfrm>
            <a:off x="2315937" y="3099332"/>
            <a:ext cx="3192234" cy="92333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Chemical catalyst design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Batteries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Solar Cells</a:t>
            </a:r>
            <a:endParaRPr sz="1400" b="0" i="0" u="none" strike="noStrike" cap="none">
              <a:solidFill>
                <a:srgbClr val="000000"/>
              </a:solidFill>
              <a:latin typeface="Arial"/>
              <a:ea typeface="Arial"/>
              <a:cs typeface="Arial"/>
              <a:sym typeface="Arial"/>
            </a:endParaRPr>
          </a:p>
        </p:txBody>
      </p:sp>
      <p:sp>
        <p:nvSpPr>
          <p:cNvPr id="157" name="Google Shape;157;p10"/>
          <p:cNvSpPr txBox="1"/>
          <p:nvPr/>
        </p:nvSpPr>
        <p:spPr>
          <a:xfrm>
            <a:off x="723909" y="4136481"/>
            <a:ext cx="4687800" cy="1015800"/>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Engineering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158" name="Google Shape;158;p10"/>
          <p:cNvSpPr txBox="1"/>
          <p:nvPr/>
        </p:nvSpPr>
        <p:spPr>
          <a:xfrm>
            <a:off x="2315937" y="4175659"/>
            <a:ext cx="2797500" cy="9234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Turbulent flow</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Propulsor systems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Nanodevices</a:t>
            </a:r>
            <a:endParaRPr sz="1400" b="0" i="0" u="none" strike="noStrike" cap="none">
              <a:solidFill>
                <a:srgbClr val="000000"/>
              </a:solidFill>
              <a:latin typeface="Arial"/>
              <a:ea typeface="Arial"/>
              <a:cs typeface="Arial"/>
              <a:sym typeface="Arial"/>
            </a:endParaRPr>
          </a:p>
        </p:txBody>
      </p:sp>
      <p:sp>
        <p:nvSpPr>
          <p:cNvPr id="159" name="Google Shape;159;p10"/>
          <p:cNvSpPr txBox="1"/>
          <p:nvPr/>
        </p:nvSpPr>
        <p:spPr>
          <a:xfrm>
            <a:off x="5899525" y="4072105"/>
            <a:ext cx="5057700" cy="2247300"/>
          </a:xfrm>
          <a:prstGeom prst="rect">
            <a:avLst/>
          </a:prstGeom>
          <a:noFill/>
          <a:ln w="254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Additional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topic areas</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a:solidFill>
                <a:schemeClr val="dk1"/>
              </a:solidFil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160" name="Google Shape;160;p10"/>
          <p:cNvSpPr txBox="1"/>
          <p:nvPr/>
        </p:nvSpPr>
        <p:spPr>
          <a:xfrm>
            <a:off x="7366013" y="4182707"/>
            <a:ext cx="3856200" cy="20319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Data and AI</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Computer Science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Plasma Physics</a:t>
            </a: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Char char="•"/>
            </a:pPr>
            <a:r>
              <a:rPr lang="en-US" sz="1800">
                <a:solidFill>
                  <a:schemeClr val="dk1"/>
                </a:solidFill>
              </a:rPr>
              <a:t>Fusion Research</a:t>
            </a:r>
            <a:endParaRPr sz="1800">
              <a:solidFill>
                <a:schemeClr val="dk1"/>
              </a:solidFil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Quantum Physics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Materials Science/Engineering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Nuclear</a:t>
            </a:r>
            <a:endParaRPr sz="1400" b="0" i="0" u="none" strike="noStrike" cap="none">
              <a:solidFill>
                <a:srgbClr val="000000"/>
              </a:solidFill>
              <a:latin typeface="Arial"/>
              <a:ea typeface="Arial"/>
              <a:cs typeface="Arial"/>
              <a:sym typeface="Arial"/>
            </a:endParaRPr>
          </a:p>
        </p:txBody>
      </p:sp>
      <p:sp>
        <p:nvSpPr>
          <p:cNvPr id="161" name="Google Shape;161;p10"/>
          <p:cNvSpPr txBox="1"/>
          <p:nvPr/>
        </p:nvSpPr>
        <p:spPr>
          <a:xfrm>
            <a:off x="723909" y="5266106"/>
            <a:ext cx="4687800" cy="1015800"/>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chemeClr val="dk1"/>
                </a:solidFill>
              </a:rPr>
              <a:t>Earth</a:t>
            </a:r>
            <a:endParaRPr sz="2000">
              <a:solidFill>
                <a:schemeClr val="dk1"/>
              </a:solidFill>
            </a:endParaRPr>
          </a:p>
          <a:p>
            <a:pPr marL="0" marR="0" lvl="0" indent="0" algn="l" rtl="0">
              <a:lnSpc>
                <a:spcPct val="100000"/>
              </a:lnSpc>
              <a:spcBef>
                <a:spcPts val="0"/>
              </a:spcBef>
              <a:spcAft>
                <a:spcPts val="0"/>
              </a:spcAft>
              <a:buClr>
                <a:srgbClr val="000000"/>
              </a:buClr>
              <a:buSzPts val="2000"/>
              <a:buFont typeface="Arial"/>
              <a:buNone/>
            </a:pPr>
            <a:r>
              <a:rPr lang="en-US" sz="2000">
                <a:solidFill>
                  <a:schemeClr val="dk1"/>
                </a:solidFill>
              </a:rPr>
              <a:t>Sciences</a:t>
            </a:r>
            <a:endParaRPr sz="2000">
              <a:solidFill>
                <a:schemeClr val="dk1"/>
              </a:solidFill>
            </a:endParaRPr>
          </a:p>
          <a:p>
            <a:pPr marL="0" marR="0" lvl="0" indent="0" algn="l" rtl="0">
              <a:lnSpc>
                <a:spcPct val="100000"/>
              </a:lnSpc>
              <a:spcBef>
                <a:spcPts val="0"/>
              </a:spcBef>
              <a:spcAft>
                <a:spcPts val="0"/>
              </a:spcAft>
              <a:buClr>
                <a:srgbClr val="000000"/>
              </a:buClr>
              <a:buSzPts val="2000"/>
              <a:buFont typeface="Arial"/>
              <a:buNone/>
            </a:pPr>
            <a:endParaRPr sz="20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1"/>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rgbClr val="00679A"/>
              </a:buClr>
              <a:buSzPts val="3400"/>
              <a:buFont typeface="Arial Black"/>
              <a:buNone/>
            </a:pPr>
            <a:r>
              <a:rPr lang="en-US"/>
              <a:t>INCITE Criteria</a:t>
            </a:r>
            <a:br>
              <a:rPr lang="en-US"/>
            </a:br>
            <a:r>
              <a:rPr lang="en-US" sz="2400"/>
              <a:t>Access on a competitive, merit-reviewed basis*</a:t>
            </a:r>
            <a:endParaRPr sz="1800"/>
          </a:p>
        </p:txBody>
      </p:sp>
      <p:graphicFrame>
        <p:nvGraphicFramePr>
          <p:cNvPr id="167" name="Google Shape;167;p11"/>
          <p:cNvGraphicFramePr/>
          <p:nvPr/>
        </p:nvGraphicFramePr>
        <p:xfrm>
          <a:off x="1123122" y="1550285"/>
          <a:ext cx="3000000" cy="3000000"/>
        </p:xfrm>
        <a:graphic>
          <a:graphicData uri="http://schemas.openxmlformats.org/drawingml/2006/table">
            <a:tbl>
              <a:tblPr firstRow="1">
                <a:noFill/>
                <a:tableStyleId>{4EC815B3-2DEA-46F0-8993-D0808E7A0A29}</a:tableStyleId>
              </a:tblPr>
              <a:tblGrid>
                <a:gridCol w="507600">
                  <a:extLst>
                    <a:ext uri="{9D8B030D-6E8A-4147-A177-3AD203B41FA5}">
                      <a16:colId xmlns:a16="http://schemas.microsoft.com/office/drawing/2014/main" val="20000"/>
                    </a:ext>
                  </a:extLst>
                </a:gridCol>
                <a:gridCol w="8954450">
                  <a:extLst>
                    <a:ext uri="{9D8B030D-6E8A-4147-A177-3AD203B41FA5}">
                      <a16:colId xmlns:a16="http://schemas.microsoft.com/office/drawing/2014/main" val="20001"/>
                    </a:ext>
                  </a:extLst>
                </a:gridCol>
              </a:tblGrid>
              <a:tr h="431000">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5D83C2"/>
                          </a:solidFill>
                          <a:latin typeface="Arial Black"/>
                          <a:ea typeface="Arial Black"/>
                          <a:cs typeface="Arial Black"/>
                          <a:sym typeface="Arial Black"/>
                        </a:rPr>
                        <a:t>1</a:t>
                      </a:r>
                      <a:endParaRPr sz="1400" u="none" strike="noStrike" cap="none"/>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Arial"/>
                          <a:ea typeface="Arial"/>
                          <a:cs typeface="Arial"/>
                          <a:sym typeface="Arial"/>
                        </a:rPr>
                        <a:t>Merit criterion</a:t>
                      </a:r>
                      <a:endParaRPr sz="1400" u="none" strike="noStrike" cap="none"/>
                    </a:p>
                  </a:txBody>
                  <a:tcPr marL="91450" marR="91450" marT="45725" marB="45725">
                    <a:solidFill>
                      <a:schemeClr val="accent1"/>
                    </a:solidFill>
                  </a:tcPr>
                </a:tc>
                <a:extLst>
                  <a:ext uri="{0D108BD9-81ED-4DB2-BD59-A6C34878D82A}">
                    <a16:rowId xmlns:a16="http://schemas.microsoft.com/office/drawing/2014/main" val="10000"/>
                  </a:ext>
                </a:extLst>
              </a:tr>
              <a:tr h="755925">
                <a:tc>
                  <a:txBody>
                    <a:bodyPr/>
                    <a:lstStyle/>
                    <a:p>
                      <a:pPr marL="225425" marR="0" lvl="0" indent="-225425" algn="l" rtl="0">
                        <a:lnSpc>
                          <a:spcPct val="90000"/>
                        </a:lnSpc>
                        <a:spcBef>
                          <a:spcPts val="0"/>
                        </a:spcBef>
                        <a:spcAft>
                          <a:spcPts val="0"/>
                        </a:spcAft>
                        <a:buClr>
                          <a:schemeClr val="dk1"/>
                        </a:buClr>
                        <a:buSzPts val="2000"/>
                        <a:buFont typeface="Arial"/>
                        <a:buNone/>
                      </a:pPr>
                      <a:endParaRPr sz="2000" u="none" strike="noStrike" cap="none">
                        <a:latin typeface="Arial Narrow"/>
                        <a:ea typeface="Arial Narrow"/>
                        <a:cs typeface="Arial Narrow"/>
                        <a:sym typeface="Arial Narrow"/>
                      </a:endParaRPr>
                    </a:p>
                  </a:txBody>
                  <a:tcPr marL="91450" marR="91450" marT="45725" marB="45725">
                    <a:solidFill>
                      <a:schemeClr val="lt1"/>
                    </a:solidFill>
                  </a:tcPr>
                </a:tc>
                <a:tc>
                  <a:txBody>
                    <a:bodyPr/>
                    <a:lstStyle/>
                    <a:p>
                      <a:pPr marL="0" marR="0" lvl="0" indent="0" algn="l" rtl="0">
                        <a:lnSpc>
                          <a:spcPct val="90000"/>
                        </a:lnSpc>
                        <a:spcBef>
                          <a:spcPts val="0"/>
                        </a:spcBef>
                        <a:spcAft>
                          <a:spcPts val="0"/>
                        </a:spcAft>
                        <a:buClr>
                          <a:schemeClr val="dk1"/>
                        </a:buClr>
                        <a:buSzPts val="2200"/>
                        <a:buFont typeface="Arial"/>
                        <a:buNone/>
                      </a:pPr>
                      <a:r>
                        <a:rPr lang="en-US" sz="2200" u="none" strike="noStrike" cap="none">
                          <a:latin typeface="Arial Narrow"/>
                          <a:ea typeface="Arial Narrow"/>
                          <a:cs typeface="Arial Narrow"/>
                          <a:sym typeface="Arial Narrow"/>
                        </a:rPr>
                        <a:t>Research campaign with the potential for significant domain and/or community impact</a:t>
                      </a:r>
                      <a:endParaRPr sz="1400" u="none" strike="noStrike" cap="none"/>
                    </a:p>
                  </a:txBody>
                  <a:tcPr marL="91450" marR="91450" marT="45725" marB="45725">
                    <a:solidFill>
                      <a:srgbClr val="DAE5F1"/>
                    </a:solidFill>
                  </a:tcPr>
                </a:tc>
                <a:extLst>
                  <a:ext uri="{0D108BD9-81ED-4DB2-BD59-A6C34878D82A}">
                    <a16:rowId xmlns:a16="http://schemas.microsoft.com/office/drawing/2014/main" val="10001"/>
                  </a:ext>
                </a:extLst>
              </a:tr>
            </a:tbl>
          </a:graphicData>
        </a:graphic>
      </p:graphicFrame>
      <p:graphicFrame>
        <p:nvGraphicFramePr>
          <p:cNvPr id="168" name="Google Shape;168;p11"/>
          <p:cNvGraphicFramePr/>
          <p:nvPr/>
        </p:nvGraphicFramePr>
        <p:xfrm>
          <a:off x="1123122" y="4141121"/>
          <a:ext cx="3000000" cy="3000000"/>
        </p:xfrm>
        <a:graphic>
          <a:graphicData uri="http://schemas.openxmlformats.org/drawingml/2006/table">
            <a:tbl>
              <a:tblPr firstRow="1">
                <a:noFill/>
                <a:tableStyleId>{4EC815B3-2DEA-46F0-8993-D0808E7A0A29}</a:tableStyleId>
              </a:tblPr>
              <a:tblGrid>
                <a:gridCol w="491200">
                  <a:extLst>
                    <a:ext uri="{9D8B030D-6E8A-4147-A177-3AD203B41FA5}">
                      <a16:colId xmlns:a16="http://schemas.microsoft.com/office/drawing/2014/main" val="20000"/>
                    </a:ext>
                  </a:extLst>
                </a:gridCol>
                <a:gridCol w="8970850">
                  <a:extLst>
                    <a:ext uri="{9D8B030D-6E8A-4147-A177-3AD203B41FA5}">
                      <a16:colId xmlns:a16="http://schemas.microsoft.com/office/drawing/2014/main" val="20001"/>
                    </a:ext>
                  </a:extLst>
                </a:gridCol>
              </a:tblGrid>
              <a:tr h="396375">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5D83C2"/>
                          </a:solidFill>
                          <a:latin typeface="Arial Black"/>
                          <a:ea typeface="Arial Black"/>
                          <a:cs typeface="Arial Black"/>
                          <a:sym typeface="Arial Black"/>
                        </a:rPr>
                        <a:t>3</a:t>
                      </a:r>
                      <a:endParaRPr sz="1400" u="none" strike="noStrike" cap="none"/>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Arial"/>
                          <a:ea typeface="Arial"/>
                          <a:cs typeface="Arial"/>
                          <a:sym typeface="Arial"/>
                        </a:rPr>
                        <a:t>Eligibility criterion</a:t>
                      </a:r>
                      <a:endParaRPr sz="1400" u="none" strike="noStrike" cap="none"/>
                    </a:p>
                  </a:txBody>
                  <a:tcPr marL="91450" marR="91450" marT="45725" marB="45725">
                    <a:solidFill>
                      <a:schemeClr val="accent1"/>
                    </a:solidFill>
                  </a:tcPr>
                </a:tc>
                <a:extLst>
                  <a:ext uri="{0D108BD9-81ED-4DB2-BD59-A6C34878D82A}">
                    <a16:rowId xmlns:a16="http://schemas.microsoft.com/office/drawing/2014/main" val="10000"/>
                  </a:ext>
                </a:extLst>
              </a:tr>
              <a:tr h="847600">
                <a:tc>
                  <a:txBody>
                    <a:bodyPr/>
                    <a:lstStyle/>
                    <a:p>
                      <a:pPr marL="225425" marR="0" lvl="0" indent="-98425" algn="l" rtl="0">
                        <a:lnSpc>
                          <a:spcPct val="90000"/>
                        </a:lnSpc>
                        <a:spcBef>
                          <a:spcPts val="0"/>
                        </a:spcBef>
                        <a:spcAft>
                          <a:spcPts val="0"/>
                        </a:spcAft>
                        <a:buClr>
                          <a:schemeClr val="dk1"/>
                        </a:buClr>
                        <a:buSzPts val="2000"/>
                        <a:buFont typeface="Arial"/>
                        <a:buNone/>
                      </a:pPr>
                      <a:endParaRPr sz="2000" u="none" strike="noStrike" cap="none">
                        <a:latin typeface="Arial Narrow"/>
                        <a:ea typeface="Arial Narrow"/>
                        <a:cs typeface="Arial Narrow"/>
                        <a:sym typeface="Arial Narrow"/>
                      </a:endParaRPr>
                    </a:p>
                  </a:txBody>
                  <a:tcPr marL="91450" marR="91450" marT="45725" marB="45725">
                    <a:solidFill>
                      <a:schemeClr val="lt1"/>
                    </a:solidFill>
                  </a:tcPr>
                </a:tc>
                <a:tc>
                  <a:txBody>
                    <a:bodyPr/>
                    <a:lstStyle/>
                    <a:p>
                      <a:pPr marL="225425" marR="0" lvl="0" indent="-225425" algn="l" rtl="0">
                        <a:lnSpc>
                          <a:spcPct val="90000"/>
                        </a:lnSpc>
                        <a:spcBef>
                          <a:spcPts val="0"/>
                        </a:spcBef>
                        <a:spcAft>
                          <a:spcPts val="0"/>
                        </a:spcAft>
                        <a:buClr>
                          <a:schemeClr val="dk1"/>
                        </a:buClr>
                        <a:buSzPts val="2200"/>
                        <a:buFont typeface="Arial"/>
                        <a:buChar char="•"/>
                      </a:pPr>
                      <a:r>
                        <a:rPr lang="en-US" sz="2200" u="none" strike="noStrike" cap="none">
                          <a:latin typeface="Arial Narrow"/>
                          <a:ea typeface="Arial Narrow"/>
                          <a:cs typeface="Arial Narrow"/>
                          <a:sym typeface="Arial Narrow"/>
                        </a:rPr>
                        <a:t>Grant allocations </a:t>
                      </a:r>
                      <a:r>
                        <a:rPr lang="en-US" sz="2200" b="1" u="none" strike="noStrike" cap="none">
                          <a:solidFill>
                            <a:schemeClr val="dk2"/>
                          </a:solidFill>
                          <a:latin typeface="Arial Narrow"/>
                          <a:ea typeface="Arial Narrow"/>
                          <a:cs typeface="Arial Narrow"/>
                          <a:sym typeface="Arial Narrow"/>
                        </a:rPr>
                        <a:t>regardless of funding source </a:t>
                      </a:r>
                      <a:endParaRPr sz="2200" u="none" strike="noStrike" cap="none">
                        <a:latin typeface="Arial Narrow"/>
                        <a:ea typeface="Arial Narrow"/>
                        <a:cs typeface="Arial Narrow"/>
                        <a:sym typeface="Arial Narrow"/>
                      </a:endParaRPr>
                    </a:p>
                    <a:p>
                      <a:pPr marL="225425" marR="0" lvl="0" indent="-225425" algn="l" rtl="0">
                        <a:lnSpc>
                          <a:spcPct val="90000"/>
                        </a:lnSpc>
                        <a:spcBef>
                          <a:spcPts val="1200"/>
                        </a:spcBef>
                        <a:spcAft>
                          <a:spcPts val="0"/>
                        </a:spcAft>
                        <a:buClr>
                          <a:schemeClr val="dk1"/>
                        </a:buClr>
                        <a:buSzPts val="2200"/>
                        <a:buFont typeface="Arial"/>
                        <a:buChar char="•"/>
                      </a:pPr>
                      <a:r>
                        <a:rPr lang="en-US" sz="2200" b="0" u="none" strike="noStrike" cap="none">
                          <a:solidFill>
                            <a:schemeClr val="dk1"/>
                          </a:solidFill>
                          <a:latin typeface="Arial Narrow"/>
                          <a:ea typeface="Arial Narrow"/>
                          <a:cs typeface="Arial Narrow"/>
                          <a:sym typeface="Arial Narrow"/>
                        </a:rPr>
                        <a:t>Non-US-based researchers are </a:t>
                      </a:r>
                      <a:r>
                        <a:rPr lang="en-US" sz="2200" u="none" strike="noStrike" cap="none">
                          <a:latin typeface="Arial Narrow"/>
                          <a:ea typeface="Arial Narrow"/>
                          <a:cs typeface="Arial Narrow"/>
                          <a:sym typeface="Arial Narrow"/>
                        </a:rPr>
                        <a:t>welcome to apply</a:t>
                      </a:r>
                      <a:endParaRPr sz="2200" u="none" strike="noStrike" cap="none">
                        <a:latin typeface="Arial Narrow"/>
                        <a:ea typeface="Arial Narrow"/>
                        <a:cs typeface="Arial Narrow"/>
                        <a:sym typeface="Arial Narrow"/>
                      </a:endParaRPr>
                    </a:p>
                  </a:txBody>
                  <a:tcPr marL="91450" marR="91450" marT="45725" marB="45725">
                    <a:solidFill>
                      <a:srgbClr val="DAE5F1"/>
                    </a:solidFill>
                  </a:tcPr>
                </a:tc>
                <a:extLst>
                  <a:ext uri="{0D108BD9-81ED-4DB2-BD59-A6C34878D82A}">
                    <a16:rowId xmlns:a16="http://schemas.microsoft.com/office/drawing/2014/main" val="10001"/>
                  </a:ext>
                </a:extLst>
              </a:tr>
            </a:tbl>
          </a:graphicData>
        </a:graphic>
      </p:graphicFrame>
      <p:graphicFrame>
        <p:nvGraphicFramePr>
          <p:cNvPr id="169" name="Google Shape;169;p11"/>
          <p:cNvGraphicFramePr/>
          <p:nvPr/>
        </p:nvGraphicFramePr>
        <p:xfrm>
          <a:off x="1123122" y="2854812"/>
          <a:ext cx="3000000" cy="3000000"/>
        </p:xfrm>
        <a:graphic>
          <a:graphicData uri="http://schemas.openxmlformats.org/drawingml/2006/table">
            <a:tbl>
              <a:tblPr firstRow="1">
                <a:noFill/>
                <a:tableStyleId>{4EC815B3-2DEA-46F0-8993-D0808E7A0A29}</a:tableStyleId>
              </a:tblPr>
              <a:tblGrid>
                <a:gridCol w="491200">
                  <a:extLst>
                    <a:ext uri="{9D8B030D-6E8A-4147-A177-3AD203B41FA5}">
                      <a16:colId xmlns:a16="http://schemas.microsoft.com/office/drawing/2014/main" val="20000"/>
                    </a:ext>
                  </a:extLst>
                </a:gridCol>
                <a:gridCol w="8970850">
                  <a:extLst>
                    <a:ext uri="{9D8B030D-6E8A-4147-A177-3AD203B41FA5}">
                      <a16:colId xmlns:a16="http://schemas.microsoft.com/office/drawing/2014/main" val="20001"/>
                    </a:ext>
                  </a:extLst>
                </a:gridCol>
              </a:tblGrid>
              <a:tr h="424400">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5D83C2"/>
                          </a:solidFill>
                          <a:latin typeface="Arial Black"/>
                          <a:ea typeface="Arial Black"/>
                          <a:cs typeface="Arial Black"/>
                          <a:sym typeface="Arial Black"/>
                        </a:rPr>
                        <a:t>2</a:t>
                      </a:r>
                      <a:endParaRPr sz="1400" u="none" strike="noStrike" cap="none"/>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Arial"/>
                          <a:ea typeface="Arial"/>
                          <a:cs typeface="Arial"/>
                          <a:sym typeface="Arial"/>
                        </a:rPr>
                        <a:t>Computational leadership criterion</a:t>
                      </a:r>
                      <a:endParaRPr sz="2000" b="1" u="none" strike="noStrike" cap="none">
                        <a:latin typeface="Arial"/>
                        <a:ea typeface="Arial"/>
                        <a:cs typeface="Arial"/>
                        <a:sym typeface="Arial"/>
                      </a:endParaRPr>
                    </a:p>
                  </a:txBody>
                  <a:tcPr marL="91450" marR="91450" marT="45725" marB="45725">
                    <a:solidFill>
                      <a:schemeClr val="accent1"/>
                    </a:solidFill>
                  </a:tcPr>
                </a:tc>
                <a:extLst>
                  <a:ext uri="{0D108BD9-81ED-4DB2-BD59-A6C34878D82A}">
                    <a16:rowId xmlns:a16="http://schemas.microsoft.com/office/drawing/2014/main" val="10000"/>
                  </a:ext>
                </a:extLst>
              </a:tr>
              <a:tr h="744300">
                <a:tc>
                  <a:txBody>
                    <a:bodyPr/>
                    <a:lstStyle/>
                    <a:p>
                      <a:pPr marL="225425" marR="0" lvl="0" indent="-98425" algn="l" rtl="0">
                        <a:lnSpc>
                          <a:spcPct val="90000"/>
                        </a:lnSpc>
                        <a:spcBef>
                          <a:spcPts val="0"/>
                        </a:spcBef>
                        <a:spcAft>
                          <a:spcPts val="0"/>
                        </a:spcAft>
                        <a:buClr>
                          <a:schemeClr val="dk1"/>
                        </a:buClr>
                        <a:buSzPts val="2000"/>
                        <a:buFont typeface="Arial"/>
                        <a:buNone/>
                      </a:pPr>
                      <a:endParaRPr sz="2000" u="none" strike="noStrike" cap="none">
                        <a:latin typeface="Arial Narrow"/>
                        <a:ea typeface="Arial Narrow"/>
                        <a:cs typeface="Arial Narrow"/>
                        <a:sym typeface="Arial Narrow"/>
                      </a:endParaRPr>
                    </a:p>
                  </a:txBody>
                  <a:tcPr marL="91450" marR="91450" marT="45725" marB="45725">
                    <a:solidFill>
                      <a:schemeClr val="lt1"/>
                    </a:solidFill>
                  </a:tcPr>
                </a:tc>
                <a:tc>
                  <a:txBody>
                    <a:bodyPr/>
                    <a:lstStyle/>
                    <a:p>
                      <a:pPr marL="0" marR="0" lvl="0" indent="0" algn="l" rtl="0">
                        <a:lnSpc>
                          <a:spcPct val="90000"/>
                        </a:lnSpc>
                        <a:spcBef>
                          <a:spcPts val="0"/>
                        </a:spcBef>
                        <a:spcAft>
                          <a:spcPts val="0"/>
                        </a:spcAft>
                        <a:buClr>
                          <a:schemeClr val="dk1"/>
                        </a:buClr>
                        <a:buSzPts val="2200"/>
                        <a:buFont typeface="Arial"/>
                        <a:buNone/>
                      </a:pPr>
                      <a:r>
                        <a:rPr lang="en-US" sz="2200" u="none" strike="noStrike" cap="none">
                          <a:latin typeface="Arial Narrow"/>
                          <a:ea typeface="Arial Narrow"/>
                          <a:cs typeface="Arial Narrow"/>
                          <a:sym typeface="Arial Narrow"/>
                        </a:rPr>
                        <a:t>Computationally demanding and/or data intensive runs that cannot be done </a:t>
                      </a:r>
                      <a:br>
                        <a:rPr lang="en-US" sz="2200" u="none" strike="noStrike" cap="none">
                          <a:latin typeface="Arial Narrow"/>
                          <a:ea typeface="Arial Narrow"/>
                          <a:cs typeface="Arial Narrow"/>
                          <a:sym typeface="Arial Narrow"/>
                        </a:rPr>
                      </a:br>
                      <a:r>
                        <a:rPr lang="en-US" sz="2200" u="none" strike="noStrike" cap="none">
                          <a:latin typeface="Arial Narrow"/>
                          <a:ea typeface="Arial Narrow"/>
                          <a:cs typeface="Arial Narrow"/>
                          <a:sym typeface="Arial Narrow"/>
                        </a:rPr>
                        <a:t>anywhere else: </a:t>
                      </a:r>
                      <a:r>
                        <a:rPr lang="en-US" sz="2200" i="1" u="none" strike="noStrike" cap="none">
                          <a:latin typeface="Arial Narrow"/>
                          <a:ea typeface="Arial Narrow"/>
                          <a:cs typeface="Arial Narrow"/>
                          <a:sym typeface="Arial Narrow"/>
                        </a:rPr>
                        <a:t>capability, architectural needs, </a:t>
                      </a:r>
                      <a:r>
                        <a:rPr lang="en-US" sz="2200" i="1" u="none" strike="noStrike" cap="none">
                          <a:solidFill>
                            <a:schemeClr val="dk1"/>
                          </a:solidFill>
                          <a:latin typeface="Arial Narrow"/>
                          <a:ea typeface="Arial Narrow"/>
                          <a:cs typeface="Arial Narrow"/>
                          <a:sym typeface="Arial Narrow"/>
                        </a:rPr>
                        <a:t>data and AI at scale</a:t>
                      </a:r>
                      <a:endParaRPr sz="2200" i="1" u="none" strike="noStrike" cap="none">
                        <a:solidFill>
                          <a:schemeClr val="dk1"/>
                        </a:solidFill>
                        <a:latin typeface="Arial Narrow"/>
                        <a:ea typeface="Arial Narrow"/>
                        <a:cs typeface="Arial Narrow"/>
                        <a:sym typeface="Arial Narrow"/>
                      </a:endParaRPr>
                    </a:p>
                  </a:txBody>
                  <a:tcPr marL="91450" marR="91450" marT="45725" marB="45725">
                    <a:solidFill>
                      <a:srgbClr val="DAE5F1"/>
                    </a:solidFill>
                  </a:tcPr>
                </a:tc>
                <a:extLst>
                  <a:ext uri="{0D108BD9-81ED-4DB2-BD59-A6C34878D82A}">
                    <a16:rowId xmlns:a16="http://schemas.microsoft.com/office/drawing/2014/main" val="10001"/>
                  </a:ext>
                </a:extLst>
              </a:tr>
            </a:tbl>
          </a:graphicData>
        </a:graphic>
      </p:graphicFrame>
      <p:sp>
        <p:nvSpPr>
          <p:cNvPr id="170" name="Google Shape;170;p11"/>
          <p:cNvSpPr txBox="1"/>
          <p:nvPr/>
        </p:nvSpPr>
        <p:spPr>
          <a:xfrm>
            <a:off x="2184629" y="6336028"/>
            <a:ext cx="7992094" cy="369332"/>
          </a:xfrm>
          <a:prstGeom prst="rect">
            <a:avLst/>
          </a:prstGeom>
          <a:noFill/>
          <a:ln>
            <a:noFill/>
          </a:ln>
        </p:spPr>
        <p:txBody>
          <a:bodyPr spcFirstLastPara="1" wrap="square" lIns="91425" tIns="45700" rIns="91425" bIns="45700" anchor="t" anchorCtr="0">
            <a:spAutoFit/>
          </a:bodyPr>
          <a:lstStyle/>
          <a:p>
            <a:pPr marL="119063" marR="0" lvl="0" indent="-119063"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*DOE High-End Computing Revitalization Act of 2004: Public Law 108-423</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2"/>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rgbClr val="00679A"/>
              </a:buClr>
              <a:buSzPts val="3400"/>
              <a:buFont typeface="Arial Black"/>
              <a:buNone/>
            </a:pPr>
            <a:r>
              <a:rPr lang="en-US"/>
              <a:t>Twofold review process</a:t>
            </a:r>
            <a:endParaRPr/>
          </a:p>
        </p:txBody>
      </p:sp>
      <p:graphicFrame>
        <p:nvGraphicFramePr>
          <p:cNvPr id="176" name="Google Shape;176;p12"/>
          <p:cNvGraphicFramePr/>
          <p:nvPr/>
        </p:nvGraphicFramePr>
        <p:xfrm>
          <a:off x="1571113" y="884583"/>
          <a:ext cx="3000000" cy="3000000"/>
        </p:xfrm>
        <a:graphic>
          <a:graphicData uri="http://schemas.openxmlformats.org/drawingml/2006/table">
            <a:tbl>
              <a:tblPr firstCol="1">
                <a:noFill/>
                <a:tableStyleId>{4EC815B3-2DEA-46F0-8993-D0808E7A0A29}</a:tableStyleId>
              </a:tblPr>
              <a:tblGrid>
                <a:gridCol w="2099175">
                  <a:extLst>
                    <a:ext uri="{9D8B030D-6E8A-4147-A177-3AD203B41FA5}">
                      <a16:colId xmlns:a16="http://schemas.microsoft.com/office/drawing/2014/main" val="20000"/>
                    </a:ext>
                  </a:extLst>
                </a:gridCol>
                <a:gridCol w="3431175">
                  <a:extLst>
                    <a:ext uri="{9D8B030D-6E8A-4147-A177-3AD203B41FA5}">
                      <a16:colId xmlns:a16="http://schemas.microsoft.com/office/drawing/2014/main" val="20001"/>
                    </a:ext>
                  </a:extLst>
                </a:gridCol>
                <a:gridCol w="3350625">
                  <a:extLst>
                    <a:ext uri="{9D8B030D-6E8A-4147-A177-3AD203B41FA5}">
                      <a16:colId xmlns:a16="http://schemas.microsoft.com/office/drawing/2014/main" val="20002"/>
                    </a:ext>
                  </a:extLst>
                </a:gridCol>
              </a:tblGrid>
              <a:tr h="404900">
                <a:tc>
                  <a:txBody>
                    <a:bodyPr/>
                    <a:lstStyle/>
                    <a:p>
                      <a:pPr marL="0" marR="0" lvl="0" indent="0" algn="r" rtl="0">
                        <a:lnSpc>
                          <a:spcPct val="90000"/>
                        </a:lnSpc>
                        <a:spcBef>
                          <a:spcPts val="0"/>
                        </a:spcBef>
                        <a:spcAft>
                          <a:spcPts val="0"/>
                        </a:spcAft>
                        <a:buClr>
                          <a:schemeClr val="dk1"/>
                        </a:buClr>
                        <a:buSzPts val="2000"/>
                        <a:buFont typeface="Arial"/>
                        <a:buNone/>
                      </a:pPr>
                      <a:endParaRPr sz="2000" b="1" u="none" strike="noStrike" cap="none">
                        <a:solidFill>
                          <a:schemeClr val="dk2"/>
                        </a:solidFill>
                        <a:latin typeface="Arial Narrow"/>
                        <a:ea typeface="Arial Narrow"/>
                        <a:cs typeface="Arial Narrow"/>
                        <a:sym typeface="Arial Narrow"/>
                      </a:endParaRPr>
                    </a:p>
                  </a:txBody>
                  <a:tcPr marL="91450" marR="91450" marT="45725" marB="45725">
                    <a:lnB w="28575" cap="flat" cmpd="sng">
                      <a:solidFill>
                        <a:schemeClr val="accent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000000"/>
                        </a:buClr>
                        <a:buSzPts val="2000"/>
                        <a:buFont typeface="Arial"/>
                        <a:buNone/>
                      </a:pPr>
                      <a:r>
                        <a:rPr lang="en-US" sz="2000" b="1" u="none" strike="noStrike" cap="none">
                          <a:solidFill>
                            <a:schemeClr val="accent1"/>
                          </a:solidFill>
                        </a:rPr>
                        <a:t>New proposal assessment</a:t>
                      </a:r>
                      <a:endParaRPr sz="2000" b="1" u="none" strike="noStrike" cap="none">
                        <a:solidFill>
                          <a:schemeClr val="accent1"/>
                        </a:solidFill>
                        <a:latin typeface="Arial Narrow"/>
                        <a:ea typeface="Arial Narrow"/>
                        <a:cs typeface="Arial Narrow"/>
                        <a:sym typeface="Arial Narrow"/>
                      </a:endParaRPr>
                    </a:p>
                  </a:txBody>
                  <a:tcPr marL="91450" marR="91450" marT="45725" marB="45725">
                    <a:lnB w="28575" cap="flat" cmpd="sng">
                      <a:solidFill>
                        <a:schemeClr val="accent1"/>
                      </a:solidFill>
                      <a:prstDash val="solid"/>
                      <a:round/>
                      <a:headEnd type="none" w="sm" len="sm"/>
                      <a:tailEnd type="none" w="sm" len="sm"/>
                    </a:lnB>
                    <a:solidFill>
                      <a:srgbClr val="F2F2F2"/>
                    </a:solidFill>
                  </a:tcPr>
                </a:tc>
                <a:tc>
                  <a:txBody>
                    <a:bodyPr/>
                    <a:lstStyle/>
                    <a:p>
                      <a:pPr marL="0" marR="0" lvl="0" indent="0" algn="ctr" rtl="0">
                        <a:lnSpc>
                          <a:spcPct val="90000"/>
                        </a:lnSpc>
                        <a:spcBef>
                          <a:spcPts val="0"/>
                        </a:spcBef>
                        <a:spcAft>
                          <a:spcPts val="0"/>
                        </a:spcAft>
                        <a:buClr>
                          <a:srgbClr val="000000"/>
                        </a:buClr>
                        <a:buSzPts val="2000"/>
                        <a:buFont typeface="Arial"/>
                        <a:buNone/>
                      </a:pPr>
                      <a:r>
                        <a:rPr lang="en-US" sz="2000" b="1" u="none" strike="noStrike" cap="none">
                          <a:solidFill>
                            <a:schemeClr val="accent1"/>
                          </a:solidFill>
                        </a:rPr>
                        <a:t>Renewal assessment</a:t>
                      </a:r>
                      <a:endParaRPr sz="2000" b="1" u="none" strike="noStrike" cap="none">
                        <a:solidFill>
                          <a:schemeClr val="accent1"/>
                        </a:solidFill>
                        <a:latin typeface="Arial Narrow"/>
                        <a:ea typeface="Arial Narrow"/>
                        <a:cs typeface="Arial Narrow"/>
                        <a:sym typeface="Arial Narrow"/>
                      </a:endParaRPr>
                    </a:p>
                  </a:txBody>
                  <a:tcPr marL="91450" marR="91450" marT="45725" marB="45725">
                    <a:lnB w="28575" cap="flat" cmpd="sng">
                      <a:solidFill>
                        <a:schemeClr val="accent1"/>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2870425">
                <a:tc>
                  <a:txBody>
                    <a:bodyPr/>
                    <a:lstStyle/>
                    <a:p>
                      <a:pPr marL="0" marR="0" lvl="0" indent="0" algn="r" rtl="0">
                        <a:lnSpc>
                          <a:spcPct val="90000"/>
                        </a:lnSpc>
                        <a:spcBef>
                          <a:spcPts val="0"/>
                        </a:spcBef>
                        <a:spcAft>
                          <a:spcPts val="0"/>
                        </a:spcAft>
                        <a:buClr>
                          <a:schemeClr val="dk1"/>
                        </a:buClr>
                        <a:buSzPts val="2000"/>
                        <a:buFont typeface="Arial"/>
                        <a:buNone/>
                      </a:pPr>
                      <a:r>
                        <a:rPr lang="en-US" sz="2000" u="none" strike="noStrike" cap="none"/>
                        <a:t>Peer review:  </a:t>
                      </a:r>
                      <a:br>
                        <a:rPr lang="en-US" sz="2000" u="none" strike="noStrike" cap="none"/>
                      </a:br>
                      <a:r>
                        <a:rPr lang="en-US" sz="2000" u="none" strike="noStrike" cap="none"/>
                        <a:t>INCITE science panels + (when appropriate) Data/AI panel</a:t>
                      </a:r>
                      <a:endParaRPr sz="1400" u="none" strike="noStrike" cap="none"/>
                    </a:p>
                  </a:txBody>
                  <a:tcPr marL="91450" marR="91450" marT="45725" marB="45725">
                    <a:lnT w="28575" cap="flat" cmpd="sng">
                      <a:solidFill>
                        <a:schemeClr val="accent1"/>
                      </a:solidFill>
                      <a:prstDash val="solid"/>
                      <a:round/>
                      <a:headEnd type="none" w="sm" len="sm"/>
                      <a:tailEnd type="none" w="sm" len="sm"/>
                    </a:lnT>
                  </a:tcPr>
                </a:tc>
                <a:tc>
                  <a:txBody>
                    <a:bodyPr/>
                    <a:lstStyle/>
                    <a:p>
                      <a:pPr marL="228600" marR="0" lvl="0" indent="-228600" algn="l" rtl="0">
                        <a:lnSpc>
                          <a:spcPct val="90000"/>
                        </a:lnSpc>
                        <a:spcBef>
                          <a:spcPts val="0"/>
                        </a:spcBef>
                        <a:spcAft>
                          <a:spcPts val="0"/>
                        </a:spcAft>
                        <a:buClr>
                          <a:schemeClr val="lt1"/>
                        </a:buClr>
                        <a:buSzPts val="2000"/>
                        <a:buFont typeface="Arial"/>
                        <a:buChar char="•"/>
                      </a:pPr>
                      <a:r>
                        <a:rPr lang="en-US" sz="2000" u="none" strike="noStrike" cap="none">
                          <a:solidFill>
                            <a:schemeClr val="lt1"/>
                          </a:solidFill>
                          <a:latin typeface="Arial Black"/>
                          <a:ea typeface="Arial Black"/>
                          <a:cs typeface="Arial Black"/>
                          <a:sym typeface="Arial Black"/>
                        </a:rPr>
                        <a:t>Scientific and/or </a:t>
                      </a:r>
                      <a:br>
                        <a:rPr lang="en-US" sz="2000" u="none" strike="noStrike" cap="none">
                          <a:solidFill>
                            <a:schemeClr val="lt1"/>
                          </a:solidFill>
                          <a:latin typeface="Arial Black"/>
                          <a:ea typeface="Arial Black"/>
                          <a:cs typeface="Arial Black"/>
                          <a:sym typeface="Arial Black"/>
                        </a:rPr>
                      </a:br>
                      <a:r>
                        <a:rPr lang="en-US" sz="2000" u="none" strike="noStrike" cap="none">
                          <a:solidFill>
                            <a:schemeClr val="lt1"/>
                          </a:solidFill>
                          <a:latin typeface="Arial Black"/>
                          <a:ea typeface="Arial Black"/>
                          <a:cs typeface="Arial Black"/>
                          <a:sym typeface="Arial Black"/>
                        </a:rPr>
                        <a:t>technical merit</a:t>
                      </a:r>
                      <a:endParaRPr sz="1400" u="none" strike="noStrike" cap="none"/>
                    </a:p>
                    <a:p>
                      <a:pPr marL="228600" marR="0" lvl="0" indent="-228600" algn="l" rtl="0">
                        <a:lnSpc>
                          <a:spcPct val="90000"/>
                        </a:lnSpc>
                        <a:spcBef>
                          <a:spcPts val="900"/>
                        </a:spcBef>
                        <a:spcAft>
                          <a:spcPts val="0"/>
                        </a:spcAft>
                        <a:buClr>
                          <a:schemeClr val="lt1"/>
                        </a:buClr>
                        <a:buSzPts val="2000"/>
                        <a:buFont typeface="Arial"/>
                        <a:buChar char="•"/>
                      </a:pPr>
                      <a:r>
                        <a:rPr lang="en-US" sz="2000" u="none" strike="noStrike" cap="none">
                          <a:solidFill>
                            <a:schemeClr val="lt1"/>
                          </a:solidFill>
                        </a:rPr>
                        <a:t>Appropriateness </a:t>
                      </a:r>
                      <a:br>
                        <a:rPr lang="en-US" sz="2000" u="none" strike="noStrike" cap="none">
                          <a:solidFill>
                            <a:schemeClr val="lt1"/>
                          </a:solidFill>
                        </a:rPr>
                      </a:br>
                      <a:r>
                        <a:rPr lang="en-US" sz="2000" u="none" strike="noStrike" cap="none">
                          <a:solidFill>
                            <a:schemeClr val="lt1"/>
                          </a:solidFill>
                        </a:rPr>
                        <a:t>of proposal method, milestones given</a:t>
                      </a:r>
                      <a:endParaRPr sz="1400" u="none" strike="noStrike" cap="none"/>
                    </a:p>
                    <a:p>
                      <a:pPr marL="228600" marR="0" lvl="0" indent="-228600" algn="l" rtl="0">
                        <a:lnSpc>
                          <a:spcPct val="90000"/>
                        </a:lnSpc>
                        <a:spcBef>
                          <a:spcPts val="900"/>
                        </a:spcBef>
                        <a:spcAft>
                          <a:spcPts val="0"/>
                        </a:spcAft>
                        <a:buClr>
                          <a:schemeClr val="lt1"/>
                        </a:buClr>
                        <a:buSzPts val="2000"/>
                        <a:buFont typeface="Arial"/>
                        <a:buChar char="•"/>
                      </a:pPr>
                      <a:r>
                        <a:rPr lang="en-US" sz="2000" u="none" strike="noStrike" cap="none">
                          <a:solidFill>
                            <a:schemeClr val="lt1"/>
                          </a:solidFill>
                        </a:rPr>
                        <a:t>Team qualifications</a:t>
                      </a:r>
                      <a:endParaRPr sz="1400" u="none" strike="noStrike" cap="none"/>
                    </a:p>
                    <a:p>
                      <a:pPr marL="228600" marR="0" lvl="0" indent="-228600" algn="l" rtl="0">
                        <a:lnSpc>
                          <a:spcPct val="90000"/>
                        </a:lnSpc>
                        <a:spcBef>
                          <a:spcPts val="900"/>
                        </a:spcBef>
                        <a:spcAft>
                          <a:spcPts val="0"/>
                        </a:spcAft>
                        <a:buClr>
                          <a:schemeClr val="lt1"/>
                        </a:buClr>
                        <a:buSzPts val="2000"/>
                        <a:buFont typeface="Arial"/>
                        <a:buChar char="•"/>
                      </a:pPr>
                      <a:r>
                        <a:rPr lang="en-US" sz="2000" u="none" strike="noStrike" cap="none">
                          <a:solidFill>
                            <a:schemeClr val="lt1"/>
                          </a:solidFill>
                        </a:rPr>
                        <a:t>Reasonableness </a:t>
                      </a:r>
                      <a:br>
                        <a:rPr lang="en-US" sz="2000" u="none" strike="noStrike" cap="none">
                          <a:solidFill>
                            <a:schemeClr val="lt1"/>
                          </a:solidFill>
                        </a:rPr>
                      </a:br>
                      <a:r>
                        <a:rPr lang="en-US" sz="2000" u="none" strike="noStrike" cap="none">
                          <a:solidFill>
                            <a:schemeClr val="lt1"/>
                          </a:solidFill>
                        </a:rPr>
                        <a:t>of requested resources</a:t>
                      </a:r>
                      <a:endParaRPr sz="2000" u="none" strike="noStrike" cap="none">
                        <a:solidFill>
                          <a:schemeClr val="lt1"/>
                        </a:solidFill>
                        <a:latin typeface="Arial Narrow"/>
                        <a:ea typeface="Arial Narrow"/>
                        <a:cs typeface="Arial Narrow"/>
                        <a:sym typeface="Arial Narrow"/>
                      </a:endParaRPr>
                    </a:p>
                  </a:txBody>
                  <a:tcPr marL="91450" marR="91450" marT="45725" marB="45725">
                    <a:lnT w="28575" cap="flat" cmpd="sng">
                      <a:solidFill>
                        <a:schemeClr val="accent1"/>
                      </a:solidFill>
                      <a:prstDash val="solid"/>
                      <a:round/>
                      <a:headEnd type="none" w="sm" len="sm"/>
                      <a:tailEnd type="none" w="sm" len="sm"/>
                    </a:lnT>
                    <a:solidFill>
                      <a:schemeClr val="accent1"/>
                    </a:solidFill>
                  </a:tcPr>
                </a:tc>
                <a:tc>
                  <a:txBody>
                    <a:bodyPr/>
                    <a:lstStyle/>
                    <a:p>
                      <a:pPr marL="228600" marR="0" lvl="0" indent="-228600" algn="l" rtl="0">
                        <a:lnSpc>
                          <a:spcPct val="90000"/>
                        </a:lnSpc>
                        <a:spcBef>
                          <a:spcPts val="0"/>
                        </a:spcBef>
                        <a:spcAft>
                          <a:spcPts val="0"/>
                        </a:spcAft>
                        <a:buClr>
                          <a:schemeClr val="lt1"/>
                        </a:buClr>
                        <a:buSzPts val="2000"/>
                        <a:buFont typeface="Arial"/>
                        <a:buChar char="•"/>
                      </a:pPr>
                      <a:r>
                        <a:rPr lang="en-US" sz="2000" u="none" strike="noStrike" cap="none">
                          <a:solidFill>
                            <a:schemeClr val="lt1"/>
                          </a:solidFill>
                          <a:latin typeface="Arial Black"/>
                          <a:ea typeface="Arial Black"/>
                          <a:cs typeface="Arial Black"/>
                          <a:sym typeface="Arial Black"/>
                        </a:rPr>
                        <a:t>Scientific and/or technical merit</a:t>
                      </a:r>
                      <a:endParaRPr sz="2000" u="none" strike="noStrike" cap="none">
                        <a:solidFill>
                          <a:schemeClr val="lt1"/>
                        </a:solidFill>
                        <a:latin typeface="Arial Black"/>
                        <a:ea typeface="Arial Black"/>
                        <a:cs typeface="Arial Black"/>
                        <a:sym typeface="Arial Black"/>
                      </a:endParaRPr>
                    </a:p>
                    <a:p>
                      <a:pPr marL="228600" marR="0" lvl="0" indent="-228600" algn="l" rtl="0">
                        <a:lnSpc>
                          <a:spcPct val="90000"/>
                        </a:lnSpc>
                        <a:spcBef>
                          <a:spcPts val="900"/>
                        </a:spcBef>
                        <a:spcAft>
                          <a:spcPts val="0"/>
                        </a:spcAft>
                        <a:buClr>
                          <a:schemeClr val="lt1"/>
                        </a:buClr>
                        <a:buSzPts val="2000"/>
                        <a:buFont typeface="Arial"/>
                        <a:buChar char="•"/>
                      </a:pPr>
                      <a:r>
                        <a:rPr lang="en-US" sz="2000" b="0" u="none" strike="noStrike" cap="none">
                          <a:solidFill>
                            <a:schemeClr val="lt1"/>
                          </a:solidFill>
                          <a:latin typeface="Arial Black"/>
                          <a:ea typeface="Arial Black"/>
                          <a:cs typeface="Arial Black"/>
                          <a:sym typeface="Arial Black"/>
                        </a:rPr>
                        <a:t>Met milestones</a:t>
                      </a:r>
                      <a:endParaRPr sz="1400" u="none" strike="noStrike" cap="none"/>
                    </a:p>
                    <a:p>
                      <a:pPr marL="228600" marR="0" lvl="0" indent="-228600" algn="l" rtl="0">
                        <a:lnSpc>
                          <a:spcPct val="90000"/>
                        </a:lnSpc>
                        <a:spcBef>
                          <a:spcPts val="900"/>
                        </a:spcBef>
                        <a:spcAft>
                          <a:spcPts val="0"/>
                        </a:spcAft>
                        <a:buClr>
                          <a:schemeClr val="lt1"/>
                        </a:buClr>
                        <a:buSzPts val="2000"/>
                        <a:buFont typeface="Arial"/>
                        <a:buChar char="•"/>
                      </a:pPr>
                      <a:r>
                        <a:rPr lang="en-US" sz="2000" u="none" strike="noStrike" cap="none">
                          <a:solidFill>
                            <a:schemeClr val="lt1"/>
                          </a:solidFill>
                        </a:rPr>
                        <a:t>Change in scope</a:t>
                      </a:r>
                      <a:endParaRPr sz="1400" u="none" strike="noStrike" cap="none"/>
                    </a:p>
                    <a:p>
                      <a:pPr marL="228600" marR="0" lvl="0" indent="-228600" algn="l" rtl="0">
                        <a:lnSpc>
                          <a:spcPct val="90000"/>
                        </a:lnSpc>
                        <a:spcBef>
                          <a:spcPts val="900"/>
                        </a:spcBef>
                        <a:spcAft>
                          <a:spcPts val="0"/>
                        </a:spcAft>
                        <a:buClr>
                          <a:schemeClr val="lt1"/>
                        </a:buClr>
                        <a:buSzPts val="2000"/>
                        <a:buFont typeface="Arial"/>
                        <a:buChar char="•"/>
                      </a:pPr>
                      <a:r>
                        <a:rPr lang="en-US" sz="2000" u="none" strike="noStrike" cap="none">
                          <a:solidFill>
                            <a:schemeClr val="lt1"/>
                          </a:solidFill>
                        </a:rPr>
                        <a:t>On track to meet </a:t>
                      </a:r>
                      <a:br>
                        <a:rPr lang="en-US" sz="2000" u="none" strike="noStrike" cap="none">
                          <a:solidFill>
                            <a:schemeClr val="lt1"/>
                          </a:solidFill>
                        </a:rPr>
                      </a:br>
                      <a:r>
                        <a:rPr lang="en-US" sz="2000" u="none" strike="noStrike" cap="none">
                          <a:solidFill>
                            <a:schemeClr val="lt1"/>
                          </a:solidFill>
                        </a:rPr>
                        <a:t>future milestones</a:t>
                      </a:r>
                      <a:endParaRPr sz="1400" u="none" strike="noStrike" cap="none"/>
                    </a:p>
                  </a:txBody>
                  <a:tcPr marL="91450" marR="91450" marT="45725" marB="45725">
                    <a:lnT w="28575" cap="flat" cmpd="sng">
                      <a:solidFill>
                        <a:schemeClr val="accent1"/>
                      </a:solidFill>
                      <a:prstDash val="solid"/>
                      <a:round/>
                      <a:headEnd type="none" w="sm" len="sm"/>
                      <a:tailEnd type="none" w="sm" len="sm"/>
                    </a:lnT>
                    <a:solidFill>
                      <a:schemeClr val="accent1"/>
                    </a:solidFill>
                  </a:tcPr>
                </a:tc>
                <a:extLst>
                  <a:ext uri="{0D108BD9-81ED-4DB2-BD59-A6C34878D82A}">
                    <a16:rowId xmlns:a16="http://schemas.microsoft.com/office/drawing/2014/main" val="10001"/>
                  </a:ext>
                </a:extLst>
              </a:tr>
              <a:tr h="1422725">
                <a:tc>
                  <a:txBody>
                    <a:bodyPr/>
                    <a:lstStyle/>
                    <a:p>
                      <a:pPr marL="0" marR="0" lvl="0" indent="0" algn="r" rtl="0">
                        <a:lnSpc>
                          <a:spcPct val="90000"/>
                        </a:lnSpc>
                        <a:spcBef>
                          <a:spcPts val="0"/>
                        </a:spcBef>
                        <a:spcAft>
                          <a:spcPts val="0"/>
                        </a:spcAft>
                        <a:buClr>
                          <a:schemeClr val="dk1"/>
                        </a:buClr>
                        <a:buSzPts val="2000"/>
                        <a:buFont typeface="Arial"/>
                        <a:buNone/>
                      </a:pPr>
                      <a:r>
                        <a:rPr lang="en-US" sz="2000" u="none" strike="noStrike" cap="none">
                          <a:solidFill>
                            <a:schemeClr val="dk1"/>
                          </a:solidFill>
                        </a:rPr>
                        <a:t>Technical assessment: </a:t>
                      </a:r>
                      <a:br>
                        <a:rPr lang="en-US" sz="2000" u="none" strike="noStrike" cap="none">
                          <a:solidFill>
                            <a:schemeClr val="dk1"/>
                          </a:solidFill>
                        </a:rPr>
                      </a:br>
                      <a:r>
                        <a:rPr lang="en-US" sz="2000" u="none" strike="noStrike" cap="none">
                          <a:solidFill>
                            <a:schemeClr val="dk1"/>
                          </a:solidFill>
                        </a:rPr>
                        <a:t>LCF centers</a:t>
                      </a:r>
                      <a:endParaRPr sz="2000" u="none" strike="noStrike" cap="none">
                        <a:solidFill>
                          <a:schemeClr val="dk1"/>
                        </a:solidFill>
                        <a:latin typeface="Arial Narrow"/>
                        <a:ea typeface="Arial Narrow"/>
                        <a:cs typeface="Arial Narrow"/>
                        <a:sym typeface="Arial Narrow"/>
                      </a:endParaRPr>
                    </a:p>
                  </a:txBody>
                  <a:tcPr marL="91450" marR="91450" marT="45725" marB="45725">
                    <a:solidFill>
                      <a:srgbClr val="DAE5F1"/>
                    </a:solidFill>
                  </a:tcPr>
                </a:tc>
                <a:tc>
                  <a:txBody>
                    <a:bodyPr/>
                    <a:lstStyle/>
                    <a:p>
                      <a:pPr marL="228600" marR="0" lvl="0" indent="-228600" algn="l" rtl="0">
                        <a:lnSpc>
                          <a:spcPct val="90000"/>
                        </a:lnSpc>
                        <a:spcBef>
                          <a:spcPts val="0"/>
                        </a:spcBef>
                        <a:spcAft>
                          <a:spcPts val="0"/>
                        </a:spcAft>
                        <a:buClr>
                          <a:schemeClr val="dk1"/>
                        </a:buClr>
                        <a:buSzPts val="2000"/>
                        <a:buFont typeface="Arial"/>
                        <a:buChar char="•"/>
                      </a:pPr>
                      <a:r>
                        <a:rPr lang="en-US" sz="2000" u="none" strike="noStrike" cap="none"/>
                        <a:t>Technical readiness</a:t>
                      </a:r>
                      <a:endParaRPr sz="1400" u="none" strike="noStrike" cap="none"/>
                    </a:p>
                    <a:p>
                      <a:pPr marL="228600" marR="0" lvl="0" indent="-228600" algn="l" rtl="0">
                        <a:lnSpc>
                          <a:spcPct val="90000"/>
                        </a:lnSpc>
                        <a:spcBef>
                          <a:spcPts val="900"/>
                        </a:spcBef>
                        <a:spcAft>
                          <a:spcPts val="0"/>
                        </a:spcAft>
                        <a:buClr>
                          <a:schemeClr val="dk1"/>
                        </a:buClr>
                        <a:buSzPts val="2000"/>
                        <a:buFont typeface="Arial"/>
                        <a:buChar char="•"/>
                      </a:pPr>
                      <a:r>
                        <a:rPr lang="en-US" sz="2000" u="none" strike="noStrike" cap="none"/>
                        <a:t>Appropriateness for requested resources </a:t>
                      </a:r>
                      <a:endParaRPr sz="1400" u="none" strike="noStrike" cap="none"/>
                    </a:p>
                  </a:txBody>
                  <a:tcPr marL="91450" marR="91450" marT="45725" marB="45725">
                    <a:solidFill>
                      <a:srgbClr val="DAE5F1"/>
                    </a:solidFill>
                  </a:tcPr>
                </a:tc>
                <a:tc>
                  <a:txBody>
                    <a:bodyPr/>
                    <a:lstStyle/>
                    <a:p>
                      <a:pPr marL="228600" marR="0" lvl="0" indent="-228600" algn="l" rtl="0">
                        <a:lnSpc>
                          <a:spcPct val="90000"/>
                        </a:lnSpc>
                        <a:spcBef>
                          <a:spcPts val="0"/>
                        </a:spcBef>
                        <a:spcAft>
                          <a:spcPts val="0"/>
                        </a:spcAft>
                        <a:buClr>
                          <a:schemeClr val="dk1"/>
                        </a:buClr>
                        <a:buSzPts val="2000"/>
                        <a:buFont typeface="Arial"/>
                        <a:buChar char="•"/>
                      </a:pPr>
                      <a:r>
                        <a:rPr lang="en-US" sz="2000" u="none" strike="noStrike" cap="none"/>
                        <a:t>Met technical/ </a:t>
                      </a:r>
                      <a:br>
                        <a:rPr lang="en-US" sz="2000" u="none" strike="noStrike" cap="none"/>
                      </a:br>
                      <a:r>
                        <a:rPr lang="en-US" sz="2000" u="none" strike="noStrike" cap="none"/>
                        <a:t>computational milestones</a:t>
                      </a:r>
                      <a:endParaRPr sz="1400" u="none" strike="noStrike" cap="none"/>
                    </a:p>
                    <a:p>
                      <a:pPr marL="228600" marR="0" lvl="0" indent="-228600" algn="l" rtl="0">
                        <a:lnSpc>
                          <a:spcPct val="90000"/>
                        </a:lnSpc>
                        <a:spcBef>
                          <a:spcPts val="900"/>
                        </a:spcBef>
                        <a:spcAft>
                          <a:spcPts val="0"/>
                        </a:spcAft>
                        <a:buClr>
                          <a:schemeClr val="dk1"/>
                        </a:buClr>
                        <a:buSzPts val="2000"/>
                        <a:buFont typeface="Arial"/>
                        <a:buChar char="•"/>
                      </a:pPr>
                      <a:r>
                        <a:rPr lang="en-US" sz="2000" u="none" strike="noStrike" cap="none"/>
                        <a:t>On track to meet </a:t>
                      </a:r>
                      <a:br>
                        <a:rPr lang="en-US" sz="2000" u="none" strike="noStrike" cap="none"/>
                      </a:br>
                      <a:r>
                        <a:rPr lang="en-US" sz="2000" u="none" strike="noStrike" cap="none"/>
                        <a:t>future milestones</a:t>
                      </a:r>
                      <a:endParaRPr sz="1400" u="none" strike="noStrike" cap="none"/>
                    </a:p>
                  </a:txBody>
                  <a:tcPr marL="91450" marR="91450" marT="45725" marB="45725">
                    <a:solidFill>
                      <a:srgbClr val="DAE5F1"/>
                    </a:solidFill>
                  </a:tcPr>
                </a:tc>
                <a:extLst>
                  <a:ext uri="{0D108BD9-81ED-4DB2-BD59-A6C34878D82A}">
                    <a16:rowId xmlns:a16="http://schemas.microsoft.com/office/drawing/2014/main" val="10002"/>
                  </a:ext>
                </a:extLst>
              </a:tr>
              <a:tr h="698875">
                <a:tc>
                  <a:txBody>
                    <a:bodyPr/>
                    <a:lstStyle/>
                    <a:p>
                      <a:pPr marL="0" marR="0" lvl="0" indent="0" algn="r" rtl="0">
                        <a:lnSpc>
                          <a:spcPct val="90000"/>
                        </a:lnSpc>
                        <a:spcBef>
                          <a:spcPts val="0"/>
                        </a:spcBef>
                        <a:spcAft>
                          <a:spcPts val="0"/>
                        </a:spcAft>
                        <a:buClr>
                          <a:schemeClr val="lt1"/>
                        </a:buClr>
                        <a:buSzPts val="2000"/>
                        <a:buFont typeface="Arial"/>
                        <a:buNone/>
                      </a:pPr>
                      <a:r>
                        <a:rPr lang="en-US" sz="2000" u="none" strike="noStrike" cap="none">
                          <a:solidFill>
                            <a:schemeClr val="lt1"/>
                          </a:solidFill>
                          <a:latin typeface="Arial Narrow"/>
                          <a:ea typeface="Arial Narrow"/>
                          <a:cs typeface="Arial Narrow"/>
                          <a:sym typeface="Arial Narrow"/>
                        </a:rPr>
                        <a:t>Award Decisions</a:t>
                      </a:r>
                      <a:endParaRPr sz="1400" u="none" strike="noStrike" cap="none"/>
                    </a:p>
                  </a:txBody>
                  <a:tcPr marL="91450" marR="91450" marT="45725" marB="45725" anchor="ctr">
                    <a:solidFill>
                      <a:schemeClr val="accent1"/>
                    </a:solidFill>
                  </a:tcPr>
                </a:tc>
                <a:tc gridSpan="2">
                  <a:txBody>
                    <a:bodyPr/>
                    <a:lstStyle/>
                    <a:p>
                      <a:pPr marL="228600" marR="0" lvl="0" indent="-228600" algn="l" rtl="0">
                        <a:lnSpc>
                          <a:spcPct val="90000"/>
                        </a:lnSpc>
                        <a:spcBef>
                          <a:spcPts val="0"/>
                        </a:spcBef>
                        <a:spcAft>
                          <a:spcPts val="0"/>
                        </a:spcAft>
                        <a:buClr>
                          <a:schemeClr val="lt1"/>
                        </a:buClr>
                        <a:buSzPts val="1700"/>
                        <a:buFont typeface="Arial"/>
                        <a:buChar char="•"/>
                      </a:pPr>
                      <a:r>
                        <a:rPr lang="en-US" sz="1700" u="none" strike="noStrike" cap="none">
                          <a:solidFill>
                            <a:schemeClr val="lt1"/>
                          </a:solidFill>
                        </a:rPr>
                        <a:t>INCITE Awards Committee comprised of LCF directors, INCITE program manager, LCF directors of science, senior management</a:t>
                      </a:r>
                      <a:endParaRPr sz="1700" u="none" strike="noStrike" cap="none">
                        <a:solidFill>
                          <a:schemeClr val="lt1"/>
                        </a:solidFill>
                      </a:endParaRPr>
                    </a:p>
                  </a:txBody>
                  <a:tcPr marL="91450" marR="91450" marT="45725" marB="45725" anchor="ctr">
                    <a:solidFill>
                      <a:schemeClr val="accent1"/>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pic>
        <p:nvPicPr>
          <p:cNvPr id="177" name="Google Shape;177;p12" descr="Picture2.png"/>
          <p:cNvPicPr preferRelativeResize="0"/>
          <p:nvPr/>
        </p:nvPicPr>
        <p:blipFill rotWithShape="1">
          <a:blip r:embed="rId3">
            <a:alphaModFix/>
          </a:blip>
          <a:srcRect/>
          <a:stretch/>
        </p:blipFill>
        <p:spPr>
          <a:xfrm>
            <a:off x="1578435" y="1264918"/>
            <a:ext cx="455371" cy="466344"/>
          </a:xfrm>
          <a:prstGeom prst="rect">
            <a:avLst/>
          </a:prstGeom>
          <a:noFill/>
          <a:ln>
            <a:noFill/>
          </a:ln>
        </p:spPr>
      </p:pic>
      <p:pic>
        <p:nvPicPr>
          <p:cNvPr id="178" name="Google Shape;178;p12" descr="Picture3.png"/>
          <p:cNvPicPr preferRelativeResize="0"/>
          <p:nvPr/>
        </p:nvPicPr>
        <p:blipFill rotWithShape="1">
          <a:blip r:embed="rId4">
            <a:alphaModFix/>
          </a:blip>
          <a:srcRect/>
          <a:stretch/>
        </p:blipFill>
        <p:spPr>
          <a:xfrm>
            <a:off x="1578435" y="4135815"/>
            <a:ext cx="455371" cy="46634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3"/>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Some limitations on what can be done</a:t>
            </a:r>
            <a:endParaRPr/>
          </a:p>
        </p:txBody>
      </p:sp>
      <p:sp>
        <p:nvSpPr>
          <p:cNvPr id="185" name="Google Shape;185;p13"/>
          <p:cNvSpPr txBox="1">
            <a:spLocks noGrp="1"/>
          </p:cNvSpPr>
          <p:nvPr>
            <p:ph type="body" idx="1"/>
          </p:nvPr>
        </p:nvSpPr>
        <p:spPr>
          <a:xfrm>
            <a:off x="406400" y="1344823"/>
            <a:ext cx="10714672" cy="5464059"/>
          </a:xfrm>
          <a:prstGeom prst="rect">
            <a:avLst/>
          </a:prstGeom>
          <a:noFill/>
          <a:ln>
            <a:noFill/>
          </a:ln>
        </p:spPr>
        <p:txBody>
          <a:bodyPr spcFirstLastPara="1" wrap="square" lIns="91425" tIns="45700" rIns="91425" bIns="45700" anchor="t" anchorCtr="0">
            <a:spAutoFit/>
          </a:bodyPr>
          <a:lstStyle/>
          <a:p>
            <a:pPr marL="230188" lvl="0" indent="-230188" algn="l" rtl="0">
              <a:lnSpc>
                <a:spcPct val="90000"/>
              </a:lnSpc>
              <a:spcBef>
                <a:spcPts val="0"/>
              </a:spcBef>
              <a:spcAft>
                <a:spcPts val="0"/>
              </a:spcAft>
              <a:buSzPts val="2800"/>
              <a:buChar char="•"/>
            </a:pPr>
            <a:r>
              <a:rPr lang="en-US"/>
              <a:t>Federal law regulates what can be done on these systems</a:t>
            </a:r>
            <a:endParaRPr/>
          </a:p>
          <a:p>
            <a:pPr marL="625475" lvl="1" indent="-279400" algn="l" rtl="0">
              <a:lnSpc>
                <a:spcPct val="90000"/>
              </a:lnSpc>
              <a:spcBef>
                <a:spcPts val="800"/>
              </a:spcBef>
              <a:spcAft>
                <a:spcPts val="0"/>
              </a:spcAft>
              <a:buClr>
                <a:schemeClr val="dk1"/>
              </a:buClr>
              <a:buSzPts val="2400"/>
              <a:buChar char="–"/>
            </a:pPr>
            <a:r>
              <a:rPr lang="en-US"/>
              <a:t>LCF systems have cyber security plans that bound the types of data that can be used and stored on them</a:t>
            </a:r>
            <a:endParaRPr/>
          </a:p>
          <a:p>
            <a:pPr marL="230188" lvl="0" indent="-230188" algn="l" rtl="0">
              <a:lnSpc>
                <a:spcPct val="90000"/>
              </a:lnSpc>
              <a:spcBef>
                <a:spcPts val="1400"/>
              </a:spcBef>
              <a:spcAft>
                <a:spcPts val="0"/>
              </a:spcAft>
              <a:buSzPts val="2800"/>
              <a:buChar char="•"/>
            </a:pPr>
            <a:r>
              <a:rPr lang="en-US"/>
              <a:t>Some kinds of information we cannot have</a:t>
            </a:r>
            <a:endParaRPr/>
          </a:p>
          <a:p>
            <a:pPr marL="625475" lvl="1" indent="-279400" algn="l" rtl="0">
              <a:lnSpc>
                <a:spcPct val="90000"/>
              </a:lnSpc>
              <a:spcBef>
                <a:spcPts val="800"/>
              </a:spcBef>
              <a:spcAft>
                <a:spcPts val="0"/>
              </a:spcAft>
              <a:buClr>
                <a:schemeClr val="dk1"/>
              </a:buClr>
              <a:buSzPts val="2400"/>
              <a:buChar char="–"/>
            </a:pPr>
            <a:r>
              <a:rPr lang="en-US"/>
              <a:t>Personally Identifiable Information (PII)</a:t>
            </a:r>
            <a:endParaRPr/>
          </a:p>
          <a:p>
            <a:pPr marL="625475" lvl="1" indent="-279400" algn="l" rtl="0">
              <a:lnSpc>
                <a:spcPct val="90000"/>
              </a:lnSpc>
              <a:spcBef>
                <a:spcPts val="800"/>
              </a:spcBef>
              <a:spcAft>
                <a:spcPts val="0"/>
              </a:spcAft>
              <a:buClr>
                <a:schemeClr val="dk1"/>
              </a:buClr>
              <a:buSzPts val="2400"/>
              <a:buChar char="–"/>
            </a:pPr>
            <a:r>
              <a:rPr lang="en-US"/>
              <a:t>Classified Information or National Security Information</a:t>
            </a:r>
            <a:endParaRPr/>
          </a:p>
          <a:p>
            <a:pPr marL="625475" lvl="1" indent="-279400" algn="l" rtl="0">
              <a:lnSpc>
                <a:spcPct val="90000"/>
              </a:lnSpc>
              <a:spcBef>
                <a:spcPts val="800"/>
              </a:spcBef>
              <a:spcAft>
                <a:spcPts val="0"/>
              </a:spcAft>
              <a:buClr>
                <a:schemeClr val="dk1"/>
              </a:buClr>
              <a:buSzPts val="2400"/>
              <a:buChar char="–"/>
            </a:pPr>
            <a:r>
              <a:rPr lang="en-US"/>
              <a:t>Unclassified Controlled Nuclear Information (UCNI)</a:t>
            </a:r>
            <a:endParaRPr/>
          </a:p>
          <a:p>
            <a:pPr marL="625475" lvl="1" indent="-279400" algn="l" rtl="0">
              <a:lnSpc>
                <a:spcPct val="90000"/>
              </a:lnSpc>
              <a:spcBef>
                <a:spcPts val="800"/>
              </a:spcBef>
              <a:spcAft>
                <a:spcPts val="0"/>
              </a:spcAft>
              <a:buClr>
                <a:schemeClr val="dk1"/>
              </a:buClr>
              <a:buSzPts val="2400"/>
              <a:buChar char="–"/>
            </a:pPr>
            <a:r>
              <a:rPr lang="en-US"/>
              <a:t>Naval Nuclear Propulsion Information (NNPI)</a:t>
            </a:r>
            <a:endParaRPr/>
          </a:p>
          <a:p>
            <a:pPr marL="625475" lvl="1" indent="-279400" algn="l" rtl="0">
              <a:lnSpc>
                <a:spcPct val="90000"/>
              </a:lnSpc>
              <a:spcBef>
                <a:spcPts val="800"/>
              </a:spcBef>
              <a:spcAft>
                <a:spcPts val="0"/>
              </a:spcAft>
              <a:buClr>
                <a:schemeClr val="dk1"/>
              </a:buClr>
              <a:buSzPts val="2400"/>
              <a:buChar char="–"/>
            </a:pPr>
            <a:r>
              <a:rPr lang="en-US"/>
              <a:t>Information about development of nuclear, biological or chemical weapons, or weapons of mass destruction</a:t>
            </a:r>
            <a:endParaRPr/>
          </a:p>
          <a:p>
            <a:pPr marL="230188" lvl="0" indent="-52388" algn="l" rtl="0">
              <a:lnSpc>
                <a:spcPct val="90000"/>
              </a:lnSpc>
              <a:spcBef>
                <a:spcPts val="1400"/>
              </a:spcBef>
              <a:spcAft>
                <a:spcPts val="0"/>
              </a:spcAft>
              <a:buSzPts val="2800"/>
              <a:buNone/>
            </a:pPr>
            <a:endParaRPr/>
          </a:p>
          <a:p>
            <a:pPr marL="230188" lvl="0" indent="-52388" algn="l" rtl="0">
              <a:lnSpc>
                <a:spcPct val="90000"/>
              </a:lnSpc>
              <a:spcBef>
                <a:spcPts val="1400"/>
              </a:spcBef>
              <a:spcAft>
                <a:spcPts val="0"/>
              </a:spcAft>
              <a:buSzPts val="2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4"/>
          <p:cNvSpPr txBox="1">
            <a:spLocks noGrp="1"/>
          </p:cNvSpPr>
          <p:nvPr>
            <p:ph type="title"/>
          </p:nvPr>
        </p:nvSpPr>
        <p:spPr>
          <a:xfrm>
            <a:off x="148272" y="188000"/>
            <a:ext cx="10972800" cy="550151"/>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Proprietary Work</a:t>
            </a:r>
            <a:endParaRPr/>
          </a:p>
        </p:txBody>
      </p:sp>
      <p:sp>
        <p:nvSpPr>
          <p:cNvPr id="192" name="Google Shape;192;p14"/>
          <p:cNvSpPr/>
          <p:nvPr/>
        </p:nvSpPr>
        <p:spPr>
          <a:xfrm>
            <a:off x="10124501" y="0"/>
            <a:ext cx="2067499" cy="3657600"/>
          </a:xfrm>
          <a:prstGeom prst="flowChartOffpageConnector">
            <a:avLst/>
          </a:prstGeom>
          <a:solidFill>
            <a:srgbClr val="CF3C02"/>
          </a:solidFill>
          <a:ln w="9525" cap="flat" cmpd="sng">
            <a:solidFill>
              <a:srgbClr val="CF3C02"/>
            </a:solidFill>
            <a:prstDash val="solid"/>
            <a:round/>
            <a:headEnd type="none" w="sm" len="sm"/>
            <a:tailEnd type="none" w="sm" len="sm"/>
          </a:ln>
          <a:effectLst>
            <a:outerShdw blurRad="40000" dist="23000" dir="5400000" rotWithShape="0">
              <a:srgbClr val="000000">
                <a:alpha val="3215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3" name="Google Shape;193;p14"/>
          <p:cNvSpPr txBox="1"/>
          <p:nvPr/>
        </p:nvSpPr>
        <p:spPr>
          <a:xfrm>
            <a:off x="10826509" y="170986"/>
            <a:ext cx="65594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Black"/>
                <a:ea typeface="Arial Black"/>
                <a:cs typeface="Arial Black"/>
                <a:sym typeface="Arial Black"/>
              </a:rPr>
              <a:t>TIP</a:t>
            </a:r>
            <a:endParaRPr sz="1400" b="0" i="0" u="none" strike="noStrike" cap="none">
              <a:solidFill>
                <a:srgbClr val="000000"/>
              </a:solidFill>
              <a:latin typeface="Arial"/>
              <a:ea typeface="Arial"/>
              <a:cs typeface="Arial"/>
              <a:sym typeface="Arial"/>
            </a:endParaRPr>
          </a:p>
        </p:txBody>
      </p:sp>
      <p:cxnSp>
        <p:nvCxnSpPr>
          <p:cNvPr id="194" name="Google Shape;194;p14"/>
          <p:cNvCxnSpPr/>
          <p:nvPr/>
        </p:nvCxnSpPr>
        <p:spPr>
          <a:xfrm rot="10800000">
            <a:off x="10399207" y="571096"/>
            <a:ext cx="1518084" cy="0"/>
          </a:xfrm>
          <a:prstGeom prst="straightConnector1">
            <a:avLst/>
          </a:prstGeom>
          <a:noFill/>
          <a:ln w="9525" cap="flat" cmpd="sng">
            <a:solidFill>
              <a:schemeClr val="lt1"/>
            </a:solidFill>
            <a:prstDash val="solid"/>
            <a:round/>
            <a:headEnd type="none" w="sm" len="sm"/>
            <a:tailEnd type="none" w="sm" len="sm"/>
          </a:ln>
        </p:spPr>
      </p:cxnSp>
      <p:sp>
        <p:nvSpPr>
          <p:cNvPr id="195" name="Google Shape;195;p14"/>
          <p:cNvSpPr txBox="1"/>
          <p:nvPr/>
        </p:nvSpPr>
        <p:spPr>
          <a:xfrm>
            <a:off x="634482" y="1155030"/>
            <a:ext cx="8961300" cy="3937500"/>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Proprietary use (e.g., using the resources to generate data or results that they wish to designate as proprietary) of the HPC resources is allowed and will include </a:t>
            </a:r>
            <a:r>
              <a:rPr lang="en-US" sz="2000" b="1" i="0" u="none" strike="noStrike" cap="none">
                <a:solidFill>
                  <a:schemeClr val="dk1"/>
                </a:solidFill>
                <a:latin typeface="Arial"/>
                <a:ea typeface="Arial"/>
                <a:cs typeface="Arial"/>
                <a:sym typeface="Arial"/>
              </a:rPr>
              <a:t>full cost recovery through a proprietary user agreement.</a:t>
            </a:r>
            <a:r>
              <a:rPr lang="en-US" sz="2000" b="0" i="0" u="none" strike="noStrike" cap="none">
                <a:solidFill>
                  <a:schemeClr val="dk1"/>
                </a:solidFill>
                <a:latin typeface="Arial"/>
                <a:ea typeface="Arial"/>
                <a:cs typeface="Arial"/>
                <a:sym typeface="Arial"/>
              </a:rPr>
              <a:t> The use of proprietary or export-controlled software applications or input data does not by itself constitute proprietary use of the facility. A single and standardized peer-review selection process and project reporting requirement, as described within the INCITE Overview and Policies, will be implemented for both proprietary and non-proprietary user proposals. Given the complexities associated with proprietary research, </a:t>
            </a:r>
            <a:r>
              <a:rPr lang="en-US" sz="2000" b="1" i="0" u="none" strike="noStrike" cap="none">
                <a:solidFill>
                  <a:schemeClr val="dk1"/>
                </a:solidFill>
                <a:latin typeface="Arial"/>
                <a:ea typeface="Arial"/>
                <a:cs typeface="Arial"/>
                <a:sym typeface="Arial"/>
              </a:rPr>
              <a:t>individuals considering submittal of a proposal for proprietary research must contact the INCITE manager</a:t>
            </a:r>
            <a:r>
              <a:rPr lang="en-US" sz="2000" b="0" i="0" u="none" strike="noStrike" cap="none">
                <a:solidFill>
                  <a:schemeClr val="dk1"/>
                </a:solidFill>
                <a:latin typeface="Arial"/>
                <a:ea typeface="Arial"/>
                <a:cs typeface="Arial"/>
                <a:sym typeface="Arial"/>
              </a:rPr>
              <a:t>, </a:t>
            </a:r>
            <a:r>
              <a:rPr lang="en-US" sz="20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INCITE@DOEleadershipcomputing.org</a:t>
            </a:r>
            <a:r>
              <a:rPr lang="en-US" sz="2000" b="0" i="0" u="none" strike="noStrike" cap="none">
                <a:solidFill>
                  <a:schemeClr val="dk1"/>
                </a:solidFill>
                <a:latin typeface="Arial"/>
                <a:ea typeface="Arial"/>
                <a:cs typeface="Arial"/>
                <a:sym typeface="Arial"/>
              </a:rPr>
              <a:t>, before the call for proposals closes to discuss the policy on proprietary work. </a:t>
            </a:r>
            <a:endParaRPr sz="1400" b="0" i="0" u="none" strike="noStrike" cap="none">
              <a:solidFill>
                <a:srgbClr val="000000"/>
              </a:solidFill>
              <a:latin typeface="Arial"/>
              <a:ea typeface="Arial"/>
              <a:cs typeface="Arial"/>
              <a:sym typeface="Arial"/>
            </a:endParaRPr>
          </a:p>
        </p:txBody>
      </p:sp>
      <p:sp>
        <p:nvSpPr>
          <p:cNvPr id="196" name="Google Shape;196;p14"/>
          <p:cNvSpPr txBox="1"/>
          <p:nvPr/>
        </p:nvSpPr>
        <p:spPr>
          <a:xfrm>
            <a:off x="10124501" y="663430"/>
            <a:ext cx="2067499" cy="20313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2F2F2"/>
                </a:solidFill>
                <a:latin typeface="Arial Black"/>
                <a:ea typeface="Arial Black"/>
                <a:cs typeface="Arial Black"/>
                <a:sym typeface="Arial Black"/>
              </a:rPr>
              <a:t>Do not</a:t>
            </a:r>
            <a:r>
              <a:rPr lang="en-US" sz="1800" b="0" i="0" u="none" strike="noStrike" cap="none">
                <a:solidFill>
                  <a:srgbClr val="F2F2F2"/>
                </a:solidFill>
                <a:latin typeface="Arial Narrow"/>
                <a:ea typeface="Arial Narrow"/>
                <a:cs typeface="Arial Narrow"/>
                <a:sym typeface="Arial Narrow"/>
              </a:rPr>
              <a:t> include proprietary and/or export controlled information in the proposal, whether or not the project itself is nonproprietary.</a:t>
            </a:r>
            <a:endParaRPr sz="1400" b="0" i="0" u="none" strike="noStrike" cap="none">
              <a:solidFill>
                <a:srgbClr val="000000"/>
              </a:solidFill>
              <a:latin typeface="Arial"/>
              <a:ea typeface="Arial"/>
              <a:cs typeface="Arial"/>
              <a:sym typeface="Arial"/>
            </a:endParaRPr>
          </a:p>
        </p:txBody>
      </p:sp>
      <p:sp>
        <p:nvSpPr>
          <p:cNvPr id="197" name="Google Shape;197;p14"/>
          <p:cNvSpPr txBox="1"/>
          <p:nvPr/>
        </p:nvSpPr>
        <p:spPr>
          <a:xfrm>
            <a:off x="1742999" y="5848250"/>
            <a:ext cx="8706000" cy="754200"/>
          </a:xfrm>
          <a:prstGeom prst="rect">
            <a:avLst/>
          </a:prstGeom>
          <a:noFill/>
          <a:ln>
            <a:noFill/>
          </a:ln>
        </p:spPr>
        <p:txBody>
          <a:bodyPr spcFirstLastPara="1" wrap="square" lIns="91425" tIns="45700" rIns="91425" bIns="45700" anchor="t" anchorCtr="0">
            <a:spAutoFit/>
          </a:bodyPr>
          <a:lstStyle/>
          <a:p>
            <a:pPr marL="0" marR="0" lvl="0" indent="0" algn="l" rtl="0">
              <a:lnSpc>
                <a:spcPct val="138888"/>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[Reference: INCITE Overview and Policies.  </a:t>
            </a:r>
            <a:br>
              <a:rPr lang="en-US" sz="1800" b="0" i="0" u="none" strike="noStrike" cap="none">
                <a:solidFill>
                  <a:srgbClr val="000000"/>
                </a:solidFill>
                <a:latin typeface="Arial"/>
                <a:ea typeface="Arial"/>
                <a:cs typeface="Arial"/>
                <a:sym typeface="Arial"/>
              </a:rPr>
            </a:br>
            <a:r>
              <a:rPr lang="en-US" sz="1800" b="0" i="0" u="none" strike="noStrike" cap="none">
                <a:solidFill>
                  <a:srgbClr val="000000"/>
                </a:solidFill>
                <a:latin typeface="Arial"/>
                <a:ea typeface="Arial"/>
                <a:cs typeface="Arial"/>
                <a:sym typeface="Arial"/>
              </a:rPr>
              <a:t>See </a:t>
            </a:r>
            <a:r>
              <a:rPr lang="en-US" sz="1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http://www.doeleadershipcomputing.org/proposal/call-for-proposals/</a:t>
            </a:r>
            <a:r>
              <a:rPr lang="en-US" sz="18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5"/>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Community vs. Umbrella Proposals</a:t>
            </a:r>
            <a:endParaRPr sz="2000"/>
          </a:p>
        </p:txBody>
      </p:sp>
      <p:sp>
        <p:nvSpPr>
          <p:cNvPr id="203" name="Google Shape;203;p15"/>
          <p:cNvSpPr txBox="1"/>
          <p:nvPr/>
        </p:nvSpPr>
        <p:spPr>
          <a:xfrm>
            <a:off x="566057" y="977705"/>
            <a:ext cx="10950900" cy="5216400"/>
          </a:xfrm>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The program encourages </a:t>
            </a:r>
            <a:r>
              <a:rPr lang="en-US" sz="2400" b="1" i="0" u="none" strike="noStrike" cap="none">
                <a:solidFill>
                  <a:srgbClr val="376092"/>
                </a:solidFill>
                <a:latin typeface="Arial"/>
                <a:ea typeface="Arial"/>
                <a:cs typeface="Arial"/>
                <a:sym typeface="Arial"/>
              </a:rPr>
              <a:t>community proposals</a:t>
            </a:r>
            <a:r>
              <a:rPr lang="en-US" sz="2400" b="1" i="0" u="none" strike="noStrike" cap="none">
                <a:solidFill>
                  <a:srgbClr val="4F81BD"/>
                </a:solidFill>
                <a:latin typeface="Arial"/>
                <a:ea typeface="Arial"/>
                <a:cs typeface="Arial"/>
                <a:sym typeface="Arial"/>
              </a:rPr>
              <a:t> </a:t>
            </a:r>
            <a:r>
              <a:rPr lang="en-US" sz="2400" b="0" i="0" u="none" strike="noStrike" cap="none">
                <a:solidFill>
                  <a:srgbClr val="000000"/>
                </a:solidFill>
                <a:latin typeface="Arial"/>
                <a:ea typeface="Arial"/>
                <a:cs typeface="Arial"/>
                <a:sym typeface="Arial"/>
              </a:rPr>
              <a:t>that reflect community consensus on, and participation in pursuing, a particular investigative strategy for addressing a grand-challenge-scale science problem. This consensus should be in large part reflected in the proposal’s management plan, which describes how the problem will be tackled and the interrelationship of the activities of each of the proposal team investigators.</a:t>
            </a:r>
            <a:endParaRPr sz="1400" b="0" i="0" u="none" strike="noStrike" cap="none">
              <a:solidFill>
                <a:srgbClr val="000000"/>
              </a:solidFill>
              <a:latin typeface="Arial"/>
              <a:ea typeface="Arial"/>
              <a:cs typeface="Arial"/>
              <a:sym typeface="Arial"/>
            </a:endParaRPr>
          </a:p>
          <a:p>
            <a:pPr marL="0" marR="0" lvl="0" indent="0" algn="l" rtl="0">
              <a:lnSpc>
                <a:spcPct val="125000"/>
              </a:lnSpc>
              <a:spcBef>
                <a:spcPts val="900"/>
              </a:spcBef>
              <a:spcAft>
                <a:spcPts val="0"/>
              </a:spcAft>
              <a:buClr>
                <a:srgbClr val="000000"/>
              </a:buClr>
              <a:buSzPts val="100"/>
              <a:buFont typeface="Arial"/>
              <a:buNone/>
            </a:pPr>
            <a:endParaRPr sz="100" b="0" i="0" u="none" strike="noStrike" cap="none">
              <a:solidFill>
                <a:schemeClr val="dk1"/>
              </a:solidFill>
              <a:latin typeface="Arial"/>
              <a:ea typeface="Arial"/>
              <a:cs typeface="Arial"/>
              <a:sym typeface="Arial"/>
            </a:endParaRPr>
          </a:p>
          <a:p>
            <a:pPr marL="0" marR="0" lvl="0" indent="0" algn="l" rtl="0">
              <a:lnSpc>
                <a:spcPct val="125000"/>
              </a:lnSpc>
              <a:spcBef>
                <a:spcPts val="90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The program does not encourage </a:t>
            </a:r>
            <a:r>
              <a:rPr lang="en-US" sz="2400" b="1" i="0" u="none" strike="noStrike" cap="none">
                <a:solidFill>
                  <a:srgbClr val="376092"/>
                </a:solidFill>
                <a:latin typeface="Arial"/>
                <a:ea typeface="Arial"/>
                <a:cs typeface="Arial"/>
                <a:sym typeface="Arial"/>
              </a:rPr>
              <a:t>umbrella proposals</a:t>
            </a:r>
            <a:r>
              <a:rPr lang="en-US" sz="2400" b="0" i="0" u="none" strike="noStrike" cap="none">
                <a:solidFill>
                  <a:srgbClr val="000000"/>
                </a:solidFill>
                <a:latin typeface="Arial"/>
                <a:ea typeface="Arial"/>
                <a:cs typeface="Arial"/>
                <a:sym typeface="Arial"/>
              </a:rPr>
              <a:t>, which is defined to be a collection of individual proposals aimed at various aspects of a particular science problem but with no clearly articulated interrelationship of the activities of each of the proposal team investigators and/or that do not exploit the unique capabilities of the leadership facilities.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g34f0aee51ce_0_51" descr="map.png"/>
          <p:cNvPicPr preferRelativeResize="0"/>
          <p:nvPr/>
        </p:nvPicPr>
        <p:blipFill rotWithShape="1">
          <a:blip r:embed="rId3">
            <a:alphaModFix/>
          </a:blip>
          <a:srcRect/>
          <a:stretch/>
        </p:blipFill>
        <p:spPr>
          <a:xfrm>
            <a:off x="1789952" y="1525233"/>
            <a:ext cx="9144000" cy="4524739"/>
          </a:xfrm>
          <a:prstGeom prst="rect">
            <a:avLst/>
          </a:prstGeom>
          <a:noFill/>
          <a:ln>
            <a:noFill/>
          </a:ln>
        </p:spPr>
      </p:pic>
      <p:sp>
        <p:nvSpPr>
          <p:cNvPr id="210" name="Google Shape;210;g34f0aee51ce_0_51"/>
          <p:cNvSpPr txBox="1">
            <a:spLocks noGrp="1"/>
          </p:cNvSpPr>
          <p:nvPr>
            <p:ph type="title"/>
          </p:nvPr>
        </p:nvSpPr>
        <p:spPr>
          <a:xfrm>
            <a:off x="148272" y="177114"/>
            <a:ext cx="10972800" cy="589500"/>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2025 INCITE Award Summary</a:t>
            </a:r>
            <a:endParaRPr/>
          </a:p>
        </p:txBody>
      </p:sp>
      <p:sp>
        <p:nvSpPr>
          <p:cNvPr id="211" name="Google Shape;211;g34f0aee51ce_0_51"/>
          <p:cNvSpPr txBox="1"/>
          <p:nvPr/>
        </p:nvSpPr>
        <p:spPr>
          <a:xfrm>
            <a:off x="7537574" y="4800359"/>
            <a:ext cx="4169700" cy="923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a:solidFill>
                  <a:srgbClr val="00679A"/>
                </a:solidFill>
                <a:latin typeface="Arial"/>
                <a:ea typeface="Arial"/>
                <a:cs typeface="Arial"/>
                <a:sym typeface="Arial"/>
              </a:rPr>
              <a:t>Contact information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Katherine M. Riley, INCITE Manager</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INCITE@DOEleadershipcomputing.org</a:t>
            </a:r>
            <a:endParaRPr sz="1800" b="0" i="0" u="none" strike="noStrike" cap="none">
              <a:solidFill>
                <a:schemeClr val="dk1"/>
              </a:solidFill>
              <a:latin typeface="Arial"/>
              <a:ea typeface="Arial"/>
              <a:cs typeface="Arial"/>
              <a:sym typeface="Arial"/>
            </a:endParaRPr>
          </a:p>
        </p:txBody>
      </p:sp>
      <p:cxnSp>
        <p:nvCxnSpPr>
          <p:cNvPr id="212" name="Google Shape;212;g34f0aee51ce_0_51"/>
          <p:cNvCxnSpPr/>
          <p:nvPr/>
        </p:nvCxnSpPr>
        <p:spPr>
          <a:xfrm rot="5400000">
            <a:off x="5091435" y="3646731"/>
            <a:ext cx="4572000" cy="0"/>
          </a:xfrm>
          <a:prstGeom prst="straightConnector1">
            <a:avLst/>
          </a:prstGeom>
          <a:noFill/>
          <a:ln w="28575" cap="flat" cmpd="sng">
            <a:solidFill>
              <a:srgbClr val="4A7EBB"/>
            </a:solidFill>
            <a:prstDash val="solid"/>
            <a:round/>
            <a:headEnd type="none" w="sm" len="sm"/>
            <a:tailEnd type="none" w="sm" len="sm"/>
          </a:ln>
        </p:spPr>
      </p:cxnSp>
      <p:cxnSp>
        <p:nvCxnSpPr>
          <p:cNvPr id="213" name="Google Shape;213;g34f0aee51ce_0_51"/>
          <p:cNvCxnSpPr/>
          <p:nvPr/>
        </p:nvCxnSpPr>
        <p:spPr>
          <a:xfrm>
            <a:off x="448115" y="4474074"/>
            <a:ext cx="10926000" cy="0"/>
          </a:xfrm>
          <a:prstGeom prst="straightConnector1">
            <a:avLst/>
          </a:prstGeom>
          <a:noFill/>
          <a:ln w="28575" cap="flat" cmpd="sng">
            <a:solidFill>
              <a:srgbClr val="4A7DBA"/>
            </a:solidFill>
            <a:prstDash val="solid"/>
            <a:round/>
            <a:headEnd type="none" w="sm" len="sm"/>
            <a:tailEnd type="none" w="sm" len="sm"/>
          </a:ln>
        </p:spPr>
      </p:cxnSp>
      <p:sp>
        <p:nvSpPr>
          <p:cNvPr id="214" name="Google Shape;214;g34f0aee51ce_0_51"/>
          <p:cNvSpPr txBox="1"/>
          <p:nvPr/>
        </p:nvSpPr>
        <p:spPr>
          <a:xfrm>
            <a:off x="488002" y="822789"/>
            <a:ext cx="6610500" cy="3601800"/>
          </a:xfrm>
          <a:prstGeom prst="rect">
            <a:avLst/>
          </a:prstGeom>
          <a:noFill/>
          <a:ln>
            <a:noFill/>
          </a:ln>
        </p:spPr>
        <p:txBody>
          <a:bodyPr spcFirstLastPara="1" wrap="square" lIns="91425" tIns="45700" rIns="91425" bIns="45700" anchor="t" anchorCtr="0">
            <a:spAutoFit/>
          </a:bodyPr>
          <a:lstStyle/>
          <a:p>
            <a:pPr marL="229870" marR="0" lvl="0" indent="-229870" algn="l" rtl="0">
              <a:lnSpc>
                <a:spcPct val="100000"/>
              </a:lnSpc>
              <a:spcBef>
                <a:spcPts val="0"/>
              </a:spcBef>
              <a:spcAft>
                <a:spcPts val="0"/>
              </a:spcAft>
              <a:buClr>
                <a:schemeClr val="dk2"/>
              </a:buClr>
              <a:buSzPts val="2400"/>
              <a:buFont typeface="Arial"/>
              <a:buChar char="•"/>
            </a:pPr>
            <a:r>
              <a:rPr lang="en-US" sz="2000" b="0" i="0" u="none" strike="noStrike" cap="none">
                <a:solidFill>
                  <a:schemeClr val="dk1"/>
                </a:solidFill>
                <a:latin typeface="Arial"/>
                <a:ea typeface="Arial"/>
                <a:cs typeface="Arial"/>
                <a:sym typeface="Arial"/>
              </a:rPr>
              <a:t>Call for proposals closed June 14, 2024</a:t>
            </a:r>
            <a:endParaRPr sz="1200" b="0" i="0" u="none" strike="noStrike" cap="none">
              <a:solidFill>
                <a:srgbClr val="000000"/>
              </a:solidFill>
              <a:latin typeface="Arial"/>
              <a:ea typeface="Arial"/>
              <a:cs typeface="Arial"/>
              <a:sym typeface="Arial"/>
            </a:endParaRPr>
          </a:p>
          <a:p>
            <a:pPr marL="229870" marR="0" lvl="0" indent="-229870" algn="l" rtl="0">
              <a:lnSpc>
                <a:spcPct val="100000"/>
              </a:lnSpc>
              <a:spcBef>
                <a:spcPts val="800"/>
              </a:spcBef>
              <a:spcAft>
                <a:spcPts val="0"/>
              </a:spcAft>
              <a:buClr>
                <a:schemeClr val="dk2"/>
              </a:buClr>
              <a:buSzPts val="2400"/>
              <a:buFont typeface="Arial"/>
              <a:buChar char="•"/>
            </a:pPr>
            <a:r>
              <a:rPr lang="en-US" sz="2000" b="0" i="0" u="none" strike="noStrike" cap="none">
                <a:solidFill>
                  <a:schemeClr val="dk1"/>
                </a:solidFill>
                <a:latin typeface="Arial"/>
                <a:ea typeface="Arial"/>
                <a:cs typeface="Arial"/>
                <a:sym typeface="Arial"/>
              </a:rPr>
              <a:t>60% of allocable time on the LCF production resources was awarded for CY 2025</a:t>
            </a:r>
            <a:endParaRPr/>
          </a:p>
          <a:p>
            <a:pPr marL="229870" marR="0" lvl="0" indent="-229870" algn="l" rtl="0">
              <a:lnSpc>
                <a:spcPct val="100000"/>
              </a:lnSpc>
              <a:spcBef>
                <a:spcPts val="800"/>
              </a:spcBef>
              <a:spcAft>
                <a:spcPts val="0"/>
              </a:spcAft>
              <a:buClr>
                <a:schemeClr val="dk2"/>
              </a:buClr>
              <a:buSzPts val="2400"/>
              <a:buFont typeface="Arial"/>
              <a:buChar char="•"/>
            </a:pPr>
            <a:r>
              <a:rPr lang="en-US" sz="2000" b="0" i="0" u="none" strike="noStrike" cap="none">
                <a:solidFill>
                  <a:schemeClr val="dk1"/>
                </a:solidFill>
                <a:latin typeface="Arial"/>
                <a:ea typeface="Arial"/>
                <a:cs typeface="Arial"/>
                <a:sym typeface="Arial"/>
              </a:rPr>
              <a:t>108 peer reviewers from around the world</a:t>
            </a:r>
            <a:endParaRPr sz="2000" b="0" i="0" u="none" strike="noStrike" cap="none">
              <a:solidFill>
                <a:schemeClr val="dk1"/>
              </a:solidFill>
              <a:latin typeface="Arial"/>
              <a:ea typeface="Arial"/>
              <a:cs typeface="Arial"/>
              <a:sym typeface="Arial"/>
            </a:endParaRPr>
          </a:p>
          <a:p>
            <a:pPr marL="229870" marR="0" lvl="0" indent="-229870" algn="l" rtl="0">
              <a:lnSpc>
                <a:spcPct val="100000"/>
              </a:lnSpc>
              <a:spcBef>
                <a:spcPts val="800"/>
              </a:spcBef>
              <a:spcAft>
                <a:spcPts val="0"/>
              </a:spcAft>
              <a:buClr>
                <a:schemeClr val="dk2"/>
              </a:buClr>
              <a:buSzPts val="2400"/>
              <a:buFont typeface="Arial"/>
              <a:buChar char="•"/>
            </a:pPr>
            <a:r>
              <a:rPr lang="en-US" sz="2000" b="1" i="0" u="none" strike="noStrike" cap="none">
                <a:solidFill>
                  <a:schemeClr val="dk1"/>
                </a:solidFill>
                <a:latin typeface="Arial"/>
                <a:ea typeface="Arial"/>
                <a:cs typeface="Arial"/>
                <a:sym typeface="Arial"/>
              </a:rPr>
              <a:t>Submitted:</a:t>
            </a:r>
            <a:r>
              <a:rPr lang="en-US" sz="2000" b="0" i="0" u="none" strike="noStrike" cap="none">
                <a:solidFill>
                  <a:schemeClr val="dk1"/>
                </a:solidFill>
                <a:latin typeface="Arial"/>
                <a:ea typeface="Arial"/>
                <a:cs typeface="Arial"/>
                <a:sym typeface="Arial"/>
              </a:rPr>
              <a:t> 146 proposals (110 new, 36 renewal)</a:t>
            </a:r>
            <a:endParaRPr sz="2000" b="0" i="0" u="none" strike="noStrike" cap="none">
              <a:solidFill>
                <a:srgbClr val="000000"/>
              </a:solidFill>
              <a:latin typeface="Arial"/>
              <a:ea typeface="Arial"/>
              <a:cs typeface="Arial"/>
              <a:sym typeface="Arial"/>
            </a:endParaRPr>
          </a:p>
          <a:p>
            <a:pPr marL="229870" marR="0" lvl="0" indent="-229870" algn="l" rtl="0">
              <a:lnSpc>
                <a:spcPct val="100000"/>
              </a:lnSpc>
              <a:spcBef>
                <a:spcPts val="800"/>
              </a:spcBef>
              <a:spcAft>
                <a:spcPts val="0"/>
              </a:spcAft>
              <a:buClr>
                <a:schemeClr val="dk2"/>
              </a:buClr>
              <a:buSzPts val="2400"/>
              <a:buFont typeface="Arial"/>
              <a:buChar char="•"/>
            </a:pPr>
            <a:r>
              <a:rPr lang="en-US" sz="2000" b="1" i="0" u="none" strike="noStrike" cap="none">
                <a:solidFill>
                  <a:schemeClr val="dk1"/>
                </a:solidFill>
                <a:latin typeface="Arial"/>
                <a:ea typeface="Arial"/>
                <a:cs typeface="Arial"/>
                <a:sym typeface="Arial"/>
              </a:rPr>
              <a:t>Awarded:</a:t>
            </a:r>
            <a:r>
              <a:rPr lang="en-US" sz="2000" b="0" i="0" u="none" strike="noStrike" cap="none">
                <a:solidFill>
                  <a:schemeClr val="dk1"/>
                </a:solidFill>
                <a:latin typeface="Arial"/>
                <a:ea typeface="Arial"/>
                <a:cs typeface="Arial"/>
                <a:sym typeface="Arial"/>
              </a:rPr>
              <a:t> 81 projects (45 new, 36 renewal)</a:t>
            </a:r>
            <a:endParaRPr/>
          </a:p>
          <a:p>
            <a:pPr marL="229870" marR="0" lvl="0" indent="-229870" algn="l" rtl="0">
              <a:lnSpc>
                <a:spcPct val="100000"/>
              </a:lnSpc>
              <a:spcBef>
                <a:spcPts val="800"/>
              </a:spcBef>
              <a:spcAft>
                <a:spcPts val="0"/>
              </a:spcAft>
              <a:buClr>
                <a:schemeClr val="dk2"/>
              </a:buClr>
              <a:buSzPts val="2400"/>
              <a:buFont typeface="Arial"/>
              <a:buChar char="•"/>
            </a:pPr>
            <a:r>
              <a:rPr lang="en-US" sz="2000" b="0" i="0" u="none" strike="noStrike" cap="none">
                <a:solidFill>
                  <a:schemeClr val="dk1"/>
                </a:solidFill>
                <a:latin typeface="Arial"/>
                <a:ea typeface="Arial"/>
                <a:cs typeface="Arial"/>
                <a:sym typeface="Arial"/>
              </a:rPr>
              <a:t>41% of nonrenewal submittals were accepted</a:t>
            </a:r>
            <a:endParaRPr/>
          </a:p>
          <a:p>
            <a:pPr marL="229870" marR="0" lvl="0" indent="-229870" algn="l" rtl="0">
              <a:lnSpc>
                <a:spcPct val="100000"/>
              </a:lnSpc>
              <a:spcBef>
                <a:spcPts val="800"/>
              </a:spcBef>
              <a:spcAft>
                <a:spcPts val="800"/>
              </a:spcAft>
              <a:buClr>
                <a:schemeClr val="dk2"/>
              </a:buClr>
              <a:buSzPts val="2400"/>
              <a:buFont typeface="Arial"/>
              <a:buChar char="•"/>
            </a:pPr>
            <a:r>
              <a:rPr lang="en-US" sz="2000" b="0" i="0" u="none" strike="noStrike" cap="none">
                <a:solidFill>
                  <a:schemeClr val="dk1"/>
                </a:solidFill>
                <a:latin typeface="Arial"/>
                <a:ea typeface="Arial"/>
                <a:cs typeface="Arial"/>
                <a:sym typeface="Arial"/>
              </a:rPr>
              <a:t>92% of proposals were meritorious</a:t>
            </a:r>
            <a:endParaRPr sz="1800" b="0" i="0" u="none" strike="noStrike" cap="none">
              <a:solidFill>
                <a:schemeClr val="dk1"/>
              </a:solidFill>
              <a:latin typeface="Arial"/>
              <a:ea typeface="Arial"/>
              <a:cs typeface="Arial"/>
              <a:sym typeface="Arial"/>
            </a:endParaRPr>
          </a:p>
        </p:txBody>
      </p:sp>
      <p:graphicFrame>
        <p:nvGraphicFramePr>
          <p:cNvPr id="215" name="Google Shape;215;g34f0aee51ce_0_51"/>
          <p:cNvGraphicFramePr/>
          <p:nvPr/>
        </p:nvGraphicFramePr>
        <p:xfrm>
          <a:off x="1037098" y="4620885"/>
          <a:ext cx="3000000" cy="3000000"/>
        </p:xfrm>
        <a:graphic>
          <a:graphicData uri="http://schemas.openxmlformats.org/drawingml/2006/table">
            <a:tbl>
              <a:tblPr firstRow="1" bandRow="1">
                <a:noFill/>
                <a:tableStyleId>{824EFAE9-EF1A-43F4-B774-790BECA293B9}</a:tableStyleId>
              </a:tblPr>
              <a:tblGrid>
                <a:gridCol w="1153425">
                  <a:extLst>
                    <a:ext uri="{9D8B030D-6E8A-4147-A177-3AD203B41FA5}">
                      <a16:colId xmlns:a16="http://schemas.microsoft.com/office/drawing/2014/main" val="20000"/>
                    </a:ext>
                  </a:extLst>
                </a:gridCol>
                <a:gridCol w="1463075">
                  <a:extLst>
                    <a:ext uri="{9D8B030D-6E8A-4147-A177-3AD203B41FA5}">
                      <a16:colId xmlns:a16="http://schemas.microsoft.com/office/drawing/2014/main" val="20001"/>
                    </a:ext>
                  </a:extLst>
                </a:gridCol>
                <a:gridCol w="313115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endParaRPr sz="2000" b="0" i="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2000" b="0" i="0">
                          <a:latin typeface="Arial"/>
                          <a:ea typeface="Arial"/>
                          <a:cs typeface="Arial"/>
                          <a:sym typeface="Arial"/>
                        </a:rPr>
                        <a:t>Requested</a:t>
                      </a:r>
                      <a:endParaRPr/>
                    </a:p>
                  </a:txBody>
                  <a:tcPr marL="91450" marR="91450" marT="45725" marB="45725"/>
                </a:tc>
                <a:tc>
                  <a:txBody>
                    <a:bodyPr/>
                    <a:lstStyle/>
                    <a:p>
                      <a:pPr marL="0" marR="0" lvl="0" indent="0" algn="l" rtl="0">
                        <a:spcBef>
                          <a:spcPts val="0"/>
                        </a:spcBef>
                        <a:spcAft>
                          <a:spcPts val="0"/>
                        </a:spcAft>
                        <a:buNone/>
                      </a:pPr>
                      <a:r>
                        <a:rPr lang="en-US" sz="2000" b="0" i="0">
                          <a:latin typeface="Arial"/>
                          <a:ea typeface="Arial"/>
                          <a:cs typeface="Arial"/>
                          <a:sym typeface="Arial"/>
                        </a:rPr>
                        <a:t>Oversubscribed</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000" b="0" i="0">
                          <a:latin typeface="Arial"/>
                          <a:ea typeface="Arial"/>
                          <a:cs typeface="Arial"/>
                          <a:sym typeface="Arial"/>
                        </a:rPr>
                        <a:t>Frontier</a:t>
                      </a:r>
                      <a:endParaRPr/>
                    </a:p>
                  </a:txBody>
                  <a:tcPr marL="91450" marR="91450" marT="45725" marB="45725"/>
                </a:tc>
                <a:tc>
                  <a:txBody>
                    <a:bodyPr/>
                    <a:lstStyle/>
                    <a:p>
                      <a:pPr marL="0" marR="0" lvl="0" indent="0" algn="ctr" rtl="0">
                        <a:spcBef>
                          <a:spcPts val="0"/>
                        </a:spcBef>
                        <a:spcAft>
                          <a:spcPts val="0"/>
                        </a:spcAft>
                        <a:buNone/>
                      </a:pPr>
                      <a:r>
                        <a:rPr lang="en-US" sz="2000" b="0" i="0">
                          <a:latin typeface="Arial"/>
                          <a:ea typeface="Arial"/>
                          <a:cs typeface="Arial"/>
                          <a:sym typeface="Arial"/>
                        </a:rPr>
                        <a:t>86M</a:t>
                      </a:r>
                      <a:endParaRPr/>
                    </a:p>
                  </a:txBody>
                  <a:tcPr marL="91450" marR="91450" marT="45725" marB="45725"/>
                </a:tc>
                <a:tc>
                  <a:txBody>
                    <a:bodyPr/>
                    <a:lstStyle/>
                    <a:p>
                      <a:pPr marL="0" marR="0" lvl="0" indent="0" algn="l" rtl="0">
                        <a:spcBef>
                          <a:spcPts val="0"/>
                        </a:spcBef>
                        <a:spcAft>
                          <a:spcPts val="0"/>
                        </a:spcAft>
                        <a:buNone/>
                      </a:pPr>
                      <a:r>
                        <a:rPr lang="en-US" sz="2000" b="0" i="0">
                          <a:latin typeface="Arial"/>
                          <a:ea typeface="Arial"/>
                          <a:cs typeface="Arial"/>
                          <a:sym typeface="Arial"/>
                        </a:rPr>
                        <a:t>~2.4x </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2000" b="0" i="0">
                          <a:latin typeface="Arial"/>
                          <a:ea typeface="Arial"/>
                          <a:cs typeface="Arial"/>
                          <a:sym typeface="Arial"/>
                        </a:rPr>
                        <a:t>Aurora</a:t>
                      </a:r>
                      <a:endParaRPr/>
                    </a:p>
                  </a:txBody>
                  <a:tcPr marL="91450" marR="91450" marT="45725" marB="45725"/>
                </a:tc>
                <a:tc>
                  <a:txBody>
                    <a:bodyPr/>
                    <a:lstStyle/>
                    <a:p>
                      <a:pPr marL="0" marR="0" lvl="0" indent="0" algn="ctr" rtl="0">
                        <a:spcBef>
                          <a:spcPts val="0"/>
                        </a:spcBef>
                        <a:spcAft>
                          <a:spcPts val="0"/>
                        </a:spcAft>
                        <a:buNone/>
                      </a:pPr>
                      <a:r>
                        <a:rPr lang="en-US" sz="2000" b="0" i="0">
                          <a:latin typeface="Arial"/>
                          <a:ea typeface="Arial"/>
                          <a:cs typeface="Arial"/>
                          <a:sym typeface="Arial"/>
                        </a:rPr>
                        <a:t>48M</a:t>
                      </a:r>
                      <a:endParaRPr/>
                    </a:p>
                  </a:txBody>
                  <a:tcPr marL="91450" marR="91450" marT="45725" marB="45725"/>
                </a:tc>
                <a:tc>
                  <a:txBody>
                    <a:bodyPr/>
                    <a:lstStyle/>
                    <a:p>
                      <a:pPr marL="0" marR="0" lvl="0" indent="0" algn="l" rtl="0">
                        <a:spcBef>
                          <a:spcPts val="0"/>
                        </a:spcBef>
                        <a:spcAft>
                          <a:spcPts val="0"/>
                        </a:spcAft>
                        <a:buNone/>
                      </a:pPr>
                      <a:r>
                        <a:rPr lang="en-US" sz="2000" b="0" i="0">
                          <a:latin typeface="Arial"/>
                          <a:ea typeface="Arial"/>
                          <a:cs typeface="Arial"/>
                          <a:sym typeface="Arial"/>
                        </a:rPr>
                        <a:t>~2.4x</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2000" b="0" i="0">
                          <a:latin typeface="Arial"/>
                          <a:ea typeface="Arial"/>
                          <a:cs typeface="Arial"/>
                          <a:sym typeface="Arial"/>
                        </a:rPr>
                        <a:t>Polaris</a:t>
                      </a:r>
                      <a:endParaRPr/>
                    </a:p>
                  </a:txBody>
                  <a:tcPr marL="91450" marR="91450" marT="45725" marB="45725"/>
                </a:tc>
                <a:tc>
                  <a:txBody>
                    <a:bodyPr/>
                    <a:lstStyle/>
                    <a:p>
                      <a:pPr marL="0" marR="0" lvl="0" indent="0" algn="ctr" rtl="0">
                        <a:spcBef>
                          <a:spcPts val="0"/>
                        </a:spcBef>
                        <a:spcAft>
                          <a:spcPts val="0"/>
                        </a:spcAft>
                        <a:buNone/>
                      </a:pPr>
                      <a:r>
                        <a:rPr lang="en-US" sz="2000" b="0" i="0">
                          <a:latin typeface="Arial"/>
                          <a:ea typeface="Arial"/>
                          <a:cs typeface="Arial"/>
                          <a:sym typeface="Arial"/>
                        </a:rPr>
                        <a:t>12M</a:t>
                      </a:r>
                      <a:endParaRPr/>
                    </a:p>
                  </a:txBody>
                  <a:tcPr marL="91450" marR="91450" marT="45725" marB="45725"/>
                </a:tc>
                <a:tc>
                  <a:txBody>
                    <a:bodyPr/>
                    <a:lstStyle/>
                    <a:p>
                      <a:pPr marL="0" marR="0" lvl="0" indent="0" algn="l" rtl="0">
                        <a:spcBef>
                          <a:spcPts val="0"/>
                        </a:spcBef>
                        <a:spcAft>
                          <a:spcPts val="0"/>
                        </a:spcAft>
                        <a:buNone/>
                      </a:pPr>
                      <a:r>
                        <a:rPr lang="en-US" sz="2000" b="0" i="0">
                          <a:latin typeface="Arial"/>
                          <a:ea typeface="Arial"/>
                          <a:cs typeface="Arial"/>
                          <a:sym typeface="Arial"/>
                        </a:rPr>
                        <a:t>~6.2x</a:t>
                      </a:r>
                      <a:endParaRPr/>
                    </a:p>
                  </a:txBody>
                  <a:tcPr marL="91450" marR="91450" marT="45725" marB="45725"/>
                </a:tc>
                <a:extLst>
                  <a:ext uri="{0D108BD9-81ED-4DB2-BD59-A6C34878D82A}">
                    <a16:rowId xmlns:a16="http://schemas.microsoft.com/office/drawing/2014/main" val="10003"/>
                  </a:ext>
                </a:extLst>
              </a:tr>
            </a:tbl>
          </a:graphicData>
        </a:graphic>
      </p:graphicFrame>
      <p:pic>
        <p:nvPicPr>
          <p:cNvPr id="216" name="Google Shape;216;g34f0aee51ce_0_51"/>
          <p:cNvPicPr preferRelativeResize="0"/>
          <p:nvPr/>
        </p:nvPicPr>
        <p:blipFill rotWithShape="1">
          <a:blip r:embed="rId5">
            <a:alphaModFix/>
          </a:blip>
          <a:srcRect/>
          <a:stretch/>
        </p:blipFill>
        <p:spPr>
          <a:xfrm>
            <a:off x="7253460" y="765783"/>
            <a:ext cx="5065864" cy="3613099"/>
          </a:xfrm>
          <a:prstGeom prst="rect">
            <a:avLst/>
          </a:prstGeom>
          <a:noFill/>
          <a:ln>
            <a:noFill/>
          </a:ln>
        </p:spPr>
      </p:pic>
      <p:sp>
        <p:nvSpPr>
          <p:cNvPr id="217" name="Google Shape;217;g34f0aee51ce_0_51"/>
          <p:cNvSpPr/>
          <p:nvPr/>
        </p:nvSpPr>
        <p:spPr>
          <a:xfrm>
            <a:off x="8310623" y="2407002"/>
            <a:ext cx="1477200" cy="608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Academia, 48%</a:t>
            </a:r>
            <a:endParaRPr/>
          </a:p>
        </p:txBody>
      </p:sp>
      <p:sp>
        <p:nvSpPr>
          <p:cNvPr id="218" name="Google Shape;218;g34f0aee51ce_0_51"/>
          <p:cNvSpPr/>
          <p:nvPr/>
        </p:nvSpPr>
        <p:spPr>
          <a:xfrm>
            <a:off x="9787774" y="2386019"/>
            <a:ext cx="1477200" cy="608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Government, 37%</a:t>
            </a:r>
            <a:endParaRPr/>
          </a:p>
        </p:txBody>
      </p:sp>
      <p:sp>
        <p:nvSpPr>
          <p:cNvPr id="219" name="Google Shape;219;g34f0aee51ce_0_51"/>
          <p:cNvSpPr/>
          <p:nvPr/>
        </p:nvSpPr>
        <p:spPr>
          <a:xfrm>
            <a:off x="10496483" y="3743397"/>
            <a:ext cx="1477200" cy="608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Industry, 7.4%</a:t>
            </a:r>
            <a:endParaRPr/>
          </a:p>
        </p:txBody>
      </p:sp>
      <p:sp>
        <p:nvSpPr>
          <p:cNvPr id="220" name="Google Shape;220;g34f0aee51ce_0_51"/>
          <p:cNvSpPr/>
          <p:nvPr/>
        </p:nvSpPr>
        <p:spPr>
          <a:xfrm>
            <a:off x="7616027" y="3745325"/>
            <a:ext cx="1669200" cy="608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Non-Profit, 2.5%</a:t>
            </a:r>
            <a:endParaRPr/>
          </a:p>
        </p:txBody>
      </p:sp>
      <p:sp>
        <p:nvSpPr>
          <p:cNvPr id="221" name="Google Shape;221;g34f0aee51ce_0_51"/>
          <p:cNvSpPr/>
          <p:nvPr/>
        </p:nvSpPr>
        <p:spPr>
          <a:xfrm>
            <a:off x="10430294" y="1056522"/>
            <a:ext cx="1669200" cy="608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Foreign, 4.9%</a:t>
            </a:r>
            <a:endParaRPr/>
          </a:p>
        </p:txBody>
      </p:sp>
      <p:cxnSp>
        <p:nvCxnSpPr>
          <p:cNvPr id="222" name="Google Shape;222;g34f0aee51ce_0_51"/>
          <p:cNvCxnSpPr/>
          <p:nvPr/>
        </p:nvCxnSpPr>
        <p:spPr>
          <a:xfrm>
            <a:off x="9182286" y="4049532"/>
            <a:ext cx="561300" cy="0"/>
          </a:xfrm>
          <a:prstGeom prst="straightConnector1">
            <a:avLst/>
          </a:prstGeom>
          <a:noFill/>
          <a:ln w="38100" cap="flat" cmpd="sng">
            <a:solidFill>
              <a:schemeClr val="dk1"/>
            </a:solidFill>
            <a:prstDash val="solid"/>
            <a:round/>
            <a:headEnd type="none" w="sm" len="sm"/>
            <a:tailEnd type="none" w="sm" len="sm"/>
          </a:ln>
        </p:spPr>
      </p:cxnSp>
      <p:cxnSp>
        <p:nvCxnSpPr>
          <p:cNvPr id="223" name="Google Shape;223;g34f0aee51ce_0_51"/>
          <p:cNvCxnSpPr/>
          <p:nvPr/>
        </p:nvCxnSpPr>
        <p:spPr>
          <a:xfrm>
            <a:off x="10061239" y="4039640"/>
            <a:ext cx="561300" cy="0"/>
          </a:xfrm>
          <a:prstGeom prst="straightConnector1">
            <a:avLst/>
          </a:prstGeom>
          <a:noFill/>
          <a:ln w="38100" cap="flat" cmpd="sng">
            <a:solidFill>
              <a:schemeClr val="dk1"/>
            </a:solidFill>
            <a:prstDash val="solid"/>
            <a:round/>
            <a:headEnd type="none" w="sm" len="sm"/>
            <a:tailEnd type="none" w="sm" len="sm"/>
          </a:ln>
        </p:spPr>
      </p:cxnSp>
      <p:cxnSp>
        <p:nvCxnSpPr>
          <p:cNvPr id="224" name="Google Shape;224;g34f0aee51ce_0_51"/>
          <p:cNvCxnSpPr/>
          <p:nvPr/>
        </p:nvCxnSpPr>
        <p:spPr>
          <a:xfrm>
            <a:off x="10061238" y="1360730"/>
            <a:ext cx="561300" cy="0"/>
          </a:xfrm>
          <a:prstGeom prst="straightConnector1">
            <a:avLst/>
          </a:prstGeom>
          <a:noFill/>
          <a:ln w="38100" cap="flat" cmpd="sng">
            <a:solidFill>
              <a:schemeClr val="dk1"/>
            </a:solidFill>
            <a:prstDash val="solid"/>
            <a:round/>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34f0aee51ce_0_111"/>
          <p:cNvSpPr txBox="1">
            <a:spLocks noGrp="1"/>
          </p:cNvSpPr>
          <p:nvPr>
            <p:ph type="title"/>
          </p:nvPr>
        </p:nvSpPr>
        <p:spPr>
          <a:xfrm>
            <a:off x="148272" y="177114"/>
            <a:ext cx="10972800" cy="537300"/>
          </a:xfrm>
          <a:prstGeom prst="rect">
            <a:avLst/>
          </a:prstGeom>
          <a:noFill/>
          <a:ln>
            <a:noFill/>
          </a:ln>
        </p:spPr>
        <p:txBody>
          <a:bodyPr spcFirstLastPara="1" wrap="square" lIns="91425" tIns="45700" rIns="91425" bIns="45700" anchor="t" anchorCtr="0">
            <a:spAutoFit/>
          </a:bodyPr>
          <a:lstStyle/>
          <a:p>
            <a:pPr marL="0" lvl="0" indent="0" algn="l" rtl="0">
              <a:lnSpc>
                <a:spcPct val="85000"/>
              </a:lnSpc>
              <a:spcBef>
                <a:spcPts val="0"/>
              </a:spcBef>
              <a:spcAft>
                <a:spcPts val="0"/>
              </a:spcAft>
              <a:buClr>
                <a:schemeClr val="dk2"/>
              </a:buClr>
              <a:buSzPts val="4000"/>
              <a:buFont typeface="Arial Black"/>
              <a:buNone/>
            </a:pPr>
            <a:r>
              <a:rPr lang="en-US"/>
              <a:t>2025 Award Statistics</a:t>
            </a:r>
            <a:endParaRPr/>
          </a:p>
        </p:txBody>
      </p:sp>
      <p:graphicFrame>
        <p:nvGraphicFramePr>
          <p:cNvPr id="231" name="Google Shape;231;g34f0aee51ce_0_111"/>
          <p:cNvGraphicFramePr/>
          <p:nvPr/>
        </p:nvGraphicFramePr>
        <p:xfrm>
          <a:off x="518659" y="1135722"/>
          <a:ext cx="3000000" cy="3000000"/>
        </p:xfrm>
        <a:graphic>
          <a:graphicData uri="http://schemas.openxmlformats.org/drawingml/2006/table">
            <a:tbl>
              <a:tblPr firstRow="1" bandRow="1">
                <a:noFill/>
                <a:tableStyleId>{D427BCA1-0575-4639-8C79-36C0BED831C1}</a:tableStyleId>
              </a:tblPr>
              <a:tblGrid>
                <a:gridCol w="4632375">
                  <a:extLst>
                    <a:ext uri="{9D8B030D-6E8A-4147-A177-3AD203B41FA5}">
                      <a16:colId xmlns:a16="http://schemas.microsoft.com/office/drawing/2014/main" val="20000"/>
                    </a:ext>
                  </a:extLst>
                </a:gridCol>
                <a:gridCol w="1614125">
                  <a:extLst>
                    <a:ext uri="{9D8B030D-6E8A-4147-A177-3AD203B41FA5}">
                      <a16:colId xmlns:a16="http://schemas.microsoft.com/office/drawing/2014/main" val="20001"/>
                    </a:ext>
                  </a:extLst>
                </a:gridCol>
                <a:gridCol w="1464425">
                  <a:extLst>
                    <a:ext uri="{9D8B030D-6E8A-4147-A177-3AD203B41FA5}">
                      <a16:colId xmlns:a16="http://schemas.microsoft.com/office/drawing/2014/main" val="20002"/>
                    </a:ext>
                  </a:extLst>
                </a:gridCol>
                <a:gridCol w="1497325">
                  <a:extLst>
                    <a:ext uri="{9D8B030D-6E8A-4147-A177-3AD203B41FA5}">
                      <a16:colId xmlns:a16="http://schemas.microsoft.com/office/drawing/2014/main" val="20003"/>
                    </a:ext>
                  </a:extLst>
                </a:gridCol>
              </a:tblGrid>
              <a:tr h="465150">
                <a:tc>
                  <a:txBody>
                    <a:bodyPr/>
                    <a:lstStyle/>
                    <a:p>
                      <a:pPr marL="0" marR="0" lvl="0" indent="0" algn="l" rtl="0">
                        <a:spcBef>
                          <a:spcPts val="0"/>
                        </a:spcBef>
                        <a:spcAft>
                          <a:spcPts val="0"/>
                        </a:spcAft>
                        <a:buNone/>
                      </a:pPr>
                      <a:endParaRPr sz="2200">
                        <a:solidFill>
                          <a:srgbClr val="FF0000"/>
                        </a:solidFill>
                      </a:endParaRPr>
                    </a:p>
                  </a:txBody>
                  <a:tcPr marL="121925" marR="121925"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a:solidFill>
                            <a:srgbClr val="FFFFFF"/>
                          </a:solidFill>
                        </a:rPr>
                        <a:t>Frontier</a:t>
                      </a:r>
                      <a:endParaRPr/>
                    </a:p>
                  </a:txBody>
                  <a:tcPr marL="121925" marR="121925"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a:solidFill>
                            <a:srgbClr val="FFFFFF"/>
                          </a:solidFill>
                        </a:rPr>
                        <a:t>Aurora</a:t>
                      </a:r>
                      <a:endParaRPr/>
                    </a:p>
                  </a:txBody>
                  <a:tcPr marL="121925" marR="121925"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a:solidFill>
                            <a:srgbClr val="FFFFFF"/>
                          </a:solidFill>
                        </a:rPr>
                        <a:t>Polaris</a:t>
                      </a:r>
                      <a:endParaRPr/>
                    </a:p>
                  </a:txBody>
                  <a:tcPr marL="121925" marR="121925"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r h="457025">
                <a:tc>
                  <a:txBody>
                    <a:bodyPr/>
                    <a:lstStyle/>
                    <a:p>
                      <a:pPr marL="0" marR="0" lvl="0" indent="0" algn="l" rtl="0">
                        <a:spcBef>
                          <a:spcPts val="0"/>
                        </a:spcBef>
                        <a:spcAft>
                          <a:spcPts val="0"/>
                        </a:spcAft>
                        <a:buNone/>
                      </a:pPr>
                      <a:r>
                        <a:rPr lang="en-US" sz="2200">
                          <a:solidFill>
                            <a:schemeClr val="dk1"/>
                          </a:solidFill>
                        </a:rPr>
                        <a:t>Number of projects*</a:t>
                      </a:r>
                      <a:endParaRPr sz="2200" b="0">
                        <a:solidFill>
                          <a:schemeClr val="dk1"/>
                        </a:solidFill>
                      </a:endParaRPr>
                    </a:p>
                  </a:txBody>
                  <a:tcPr marL="121925" marR="121925"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b="0">
                          <a:solidFill>
                            <a:srgbClr val="000000"/>
                          </a:solidFill>
                        </a:rPr>
                        <a:t>55</a:t>
                      </a:r>
                      <a:endParaRPr/>
                    </a:p>
                  </a:txBody>
                  <a:tcPr marL="121925" marR="121925"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b="0">
                          <a:solidFill>
                            <a:srgbClr val="000000"/>
                          </a:solidFill>
                        </a:rPr>
                        <a:t>34</a:t>
                      </a:r>
                      <a:endParaRPr/>
                    </a:p>
                  </a:txBody>
                  <a:tcPr marL="121925" marR="121925"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b="0">
                          <a:solidFill>
                            <a:srgbClr val="000000"/>
                          </a:solidFill>
                        </a:rPr>
                        <a:t>20</a:t>
                      </a:r>
                      <a:endParaRPr/>
                    </a:p>
                  </a:txBody>
                  <a:tcPr marL="121925" marR="121925"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457025">
                <a:tc>
                  <a:txBody>
                    <a:bodyPr/>
                    <a:lstStyle/>
                    <a:p>
                      <a:pPr marL="0" marR="0" lvl="0" indent="0" algn="l" rtl="0">
                        <a:spcBef>
                          <a:spcPts val="0"/>
                        </a:spcBef>
                        <a:spcAft>
                          <a:spcPts val="0"/>
                        </a:spcAft>
                        <a:buNone/>
                      </a:pPr>
                      <a:r>
                        <a:rPr lang="en-US" sz="2200">
                          <a:solidFill>
                            <a:schemeClr val="dk1"/>
                          </a:solidFill>
                        </a:rPr>
                        <a:t>Average Project</a:t>
                      </a:r>
                      <a:endParaRPr/>
                    </a:p>
                  </a:txBody>
                  <a:tcPr marL="121925" marR="121925"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Narrow"/>
                        <a:buNone/>
                      </a:pPr>
                      <a:r>
                        <a:rPr lang="en-US" sz="2200" b="0">
                          <a:solidFill>
                            <a:srgbClr val="000000"/>
                          </a:solidFill>
                        </a:rPr>
                        <a:t>695,900</a:t>
                      </a:r>
                      <a:endParaRPr/>
                    </a:p>
                  </a:txBody>
                  <a:tcPr marL="121925" marR="121925"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Narrow"/>
                        <a:buNone/>
                      </a:pPr>
                      <a:r>
                        <a:rPr lang="en-US" sz="2200" b="0">
                          <a:solidFill>
                            <a:srgbClr val="000000"/>
                          </a:solidFill>
                        </a:rPr>
                        <a:t>665,800</a:t>
                      </a:r>
                      <a:endParaRPr/>
                    </a:p>
                  </a:txBody>
                  <a:tcPr marL="121925" marR="121925"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Narrow"/>
                        <a:buNone/>
                      </a:pPr>
                      <a:r>
                        <a:rPr lang="en-US" sz="2200" b="0">
                          <a:solidFill>
                            <a:srgbClr val="000000"/>
                          </a:solidFill>
                        </a:rPr>
                        <a:t>130,000</a:t>
                      </a:r>
                      <a:endParaRPr/>
                    </a:p>
                  </a:txBody>
                  <a:tcPr marL="121925" marR="121925"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r h="457025">
                <a:tc>
                  <a:txBody>
                    <a:bodyPr/>
                    <a:lstStyle/>
                    <a:p>
                      <a:pPr marL="0" marR="0" lvl="0" indent="0" algn="l" rtl="0">
                        <a:spcBef>
                          <a:spcPts val="0"/>
                        </a:spcBef>
                        <a:spcAft>
                          <a:spcPts val="0"/>
                        </a:spcAft>
                        <a:buNone/>
                      </a:pPr>
                      <a:r>
                        <a:rPr lang="en-US" sz="2200">
                          <a:solidFill>
                            <a:schemeClr val="dk1"/>
                          </a:solidFill>
                        </a:rPr>
                        <a:t>Median Project</a:t>
                      </a:r>
                      <a:endParaRPr sz="2200">
                        <a:solidFill>
                          <a:schemeClr val="dk1"/>
                        </a:solidFill>
                      </a:endParaRPr>
                    </a:p>
                  </a:txBody>
                  <a:tcPr marL="121925" marR="121925"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b="0">
                          <a:solidFill>
                            <a:srgbClr val="000000"/>
                          </a:solidFill>
                        </a:rPr>
                        <a:t>750,000</a:t>
                      </a:r>
                      <a:endParaRPr/>
                    </a:p>
                  </a:txBody>
                  <a:tcPr marL="121925" marR="121925"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b="0">
                          <a:solidFill>
                            <a:srgbClr val="000000"/>
                          </a:solidFill>
                        </a:rPr>
                        <a:t>550,000</a:t>
                      </a:r>
                      <a:endParaRPr/>
                    </a:p>
                  </a:txBody>
                  <a:tcPr marL="121925" marR="121925"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b="0">
                          <a:solidFill>
                            <a:srgbClr val="000000"/>
                          </a:solidFill>
                        </a:rPr>
                        <a:t>200,000</a:t>
                      </a:r>
                      <a:endParaRPr/>
                    </a:p>
                  </a:txBody>
                  <a:tcPr marL="121925" marR="121925"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3"/>
                  </a:ext>
                </a:extLst>
              </a:tr>
              <a:tr h="457025">
                <a:tc>
                  <a:txBody>
                    <a:bodyPr/>
                    <a:lstStyle/>
                    <a:p>
                      <a:pPr marL="0" marR="0" lvl="0" indent="0" algn="l" rtl="0">
                        <a:spcBef>
                          <a:spcPts val="0"/>
                        </a:spcBef>
                        <a:spcAft>
                          <a:spcPts val="0"/>
                        </a:spcAft>
                        <a:buNone/>
                      </a:pPr>
                      <a:r>
                        <a:rPr lang="en-US" sz="2200">
                          <a:solidFill>
                            <a:schemeClr val="dk1"/>
                          </a:solidFill>
                        </a:rPr>
                        <a:t>Total Awards (node-hrs in CY2025)</a:t>
                      </a:r>
                      <a:endParaRPr sz="2200">
                        <a:solidFill>
                          <a:schemeClr val="dk1"/>
                        </a:solidFill>
                      </a:endParaRPr>
                    </a:p>
                  </a:txBody>
                  <a:tcPr marL="121925" marR="121925"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b="0">
                          <a:solidFill>
                            <a:srgbClr val="000000"/>
                          </a:solidFill>
                        </a:rPr>
                        <a:t>38,275,000</a:t>
                      </a:r>
                      <a:endParaRPr/>
                    </a:p>
                  </a:txBody>
                  <a:tcPr marL="121925" marR="121925"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b="0">
                          <a:solidFill>
                            <a:srgbClr val="000000"/>
                          </a:solidFill>
                        </a:rPr>
                        <a:t>22,640,000</a:t>
                      </a:r>
                      <a:endParaRPr/>
                    </a:p>
                  </a:txBody>
                  <a:tcPr marL="121925" marR="121925"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b="0">
                          <a:solidFill>
                            <a:srgbClr val="000000"/>
                          </a:solidFill>
                        </a:rPr>
                        <a:t>2,600,000</a:t>
                      </a:r>
                      <a:endParaRPr/>
                    </a:p>
                    <a:p>
                      <a:pPr marL="0" marR="0" lvl="0" indent="0" algn="ctr" rtl="0">
                        <a:spcBef>
                          <a:spcPts val="0"/>
                        </a:spcBef>
                        <a:spcAft>
                          <a:spcPts val="0"/>
                        </a:spcAft>
                        <a:buNone/>
                      </a:pPr>
                      <a:endParaRPr sz="2200" b="0">
                        <a:solidFill>
                          <a:srgbClr val="000000"/>
                        </a:solidFill>
                      </a:endParaRPr>
                    </a:p>
                  </a:txBody>
                  <a:tcPr marL="121925" marR="121925"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32" name="Google Shape;232;g34f0aee51ce_0_111"/>
          <p:cNvSpPr txBox="1"/>
          <p:nvPr/>
        </p:nvSpPr>
        <p:spPr>
          <a:xfrm>
            <a:off x="691700" y="3928784"/>
            <a:ext cx="4851300" cy="19395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Arial Narrow"/>
                <a:ea typeface="Arial Narrow"/>
                <a:cs typeface="Arial Narrow"/>
                <a:sym typeface="Arial Narrow"/>
              </a:rPr>
              <a:t>Total of INCITE projects : 81</a:t>
            </a:r>
            <a:endParaRPr/>
          </a:p>
          <a:p>
            <a:pPr marL="742950" marR="0" lvl="1" indent="-28575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Narrow"/>
                <a:ea typeface="Arial Narrow"/>
                <a:cs typeface="Arial Narrow"/>
                <a:sym typeface="Arial Narrow"/>
              </a:rPr>
              <a:t>Frontier, Aurora, Polaris : 4</a:t>
            </a:r>
            <a:endParaRPr/>
          </a:p>
          <a:p>
            <a:pPr marL="742950" marR="0" lvl="1" indent="-28575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Narrow"/>
                <a:ea typeface="Arial Narrow"/>
                <a:cs typeface="Arial Narrow"/>
                <a:sym typeface="Arial Narrow"/>
              </a:rPr>
              <a:t>Frontier, Aurora : 12</a:t>
            </a:r>
            <a:endParaRPr/>
          </a:p>
          <a:p>
            <a:pPr marL="742950" marR="0" lvl="1" indent="-28575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Narrow"/>
                <a:ea typeface="Arial Narrow"/>
                <a:cs typeface="Arial Narrow"/>
                <a:sym typeface="Arial Narrow"/>
              </a:rPr>
              <a:t>Frontier, Polaris: 3</a:t>
            </a:r>
            <a:endParaRPr/>
          </a:p>
          <a:p>
            <a:pPr marL="742950" marR="0" lvl="1" indent="-28575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Narrow"/>
                <a:ea typeface="Arial Narrow"/>
                <a:cs typeface="Arial Narrow"/>
                <a:sym typeface="Arial Narrow"/>
              </a:rPr>
              <a:t>Aurora, Polaris : 5</a:t>
            </a:r>
            <a:endParaRPr/>
          </a:p>
        </p:txBody>
      </p:sp>
      <p:sp>
        <p:nvSpPr>
          <p:cNvPr id="233" name="Google Shape;233;g34f0aee51ce_0_111"/>
          <p:cNvSpPr txBox="1"/>
          <p:nvPr/>
        </p:nvSpPr>
        <p:spPr>
          <a:xfrm>
            <a:off x="518659" y="3317083"/>
            <a:ext cx="6307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Narrow"/>
                <a:ea typeface="Arial Narrow"/>
                <a:cs typeface="Arial Narrow"/>
                <a:sym typeface="Arial Narrow"/>
              </a:rPr>
              <a:t> All reported in node-hours native to each resource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50c77dfcb2_0_0"/>
          <p:cNvSpPr txBox="1">
            <a:spLocks noGrp="1"/>
          </p:cNvSpPr>
          <p:nvPr>
            <p:ph type="ctrTitle"/>
          </p:nvPr>
        </p:nvSpPr>
        <p:spPr>
          <a:xfrm>
            <a:off x="6356195" y="1042171"/>
            <a:ext cx="5553900" cy="2110200"/>
          </a:xfrm>
          <a:prstGeom prst="rect">
            <a:avLst/>
          </a:prstGeom>
          <a:noFill/>
          <a:ln>
            <a:noFill/>
          </a:ln>
        </p:spPr>
        <p:txBody>
          <a:bodyPr spcFirstLastPara="1" wrap="square" lIns="91425" tIns="45700" rIns="91425" bIns="45700" anchor="t" anchorCtr="0">
            <a:spAutoFit/>
          </a:bodyPr>
          <a:lstStyle/>
          <a:p>
            <a:pPr marL="0" lvl="0" indent="0" algn="r" rtl="0">
              <a:lnSpc>
                <a:spcPct val="95000"/>
              </a:lnSpc>
              <a:spcBef>
                <a:spcPts val="0"/>
              </a:spcBef>
              <a:spcAft>
                <a:spcPts val="0"/>
              </a:spcAft>
              <a:buClr>
                <a:schemeClr val="dk2"/>
              </a:buClr>
              <a:buSzPts val="3400"/>
              <a:buFont typeface="Arial Black"/>
              <a:buNone/>
            </a:pPr>
            <a:r>
              <a:rPr lang="en-US">
                <a:solidFill>
                  <a:schemeClr val="dk2"/>
                </a:solidFill>
              </a:rPr>
              <a:t>2026 INCITE Proposal  Writing Webinar</a:t>
            </a:r>
            <a:br>
              <a:rPr lang="en-US">
                <a:solidFill>
                  <a:schemeClr val="dk2"/>
                </a:solidFill>
              </a:rPr>
            </a:br>
            <a:br>
              <a:rPr lang="en-US" sz="3600">
                <a:solidFill>
                  <a:schemeClr val="dk2"/>
                </a:solidFill>
              </a:rPr>
            </a:br>
            <a:endParaRPr/>
          </a:p>
        </p:txBody>
      </p:sp>
      <p:pic>
        <p:nvPicPr>
          <p:cNvPr id="59" name="Google Shape;59;g350c77dfcb2_0_0"/>
          <p:cNvPicPr preferRelativeResize="0"/>
          <p:nvPr/>
        </p:nvPicPr>
        <p:blipFill rotWithShape="1">
          <a:blip r:embed="rId3">
            <a:alphaModFix/>
          </a:blip>
          <a:srcRect/>
          <a:stretch/>
        </p:blipFill>
        <p:spPr>
          <a:xfrm>
            <a:off x="344123" y="210751"/>
            <a:ext cx="5064183" cy="2025673"/>
          </a:xfrm>
          <a:prstGeom prst="rect">
            <a:avLst/>
          </a:prstGeom>
          <a:noFill/>
          <a:ln>
            <a:noFill/>
          </a:ln>
        </p:spPr>
      </p:pic>
      <p:pic>
        <p:nvPicPr>
          <p:cNvPr id="60" name="Google Shape;60;g350c77dfcb2_0_0"/>
          <p:cNvPicPr preferRelativeResize="0"/>
          <p:nvPr/>
        </p:nvPicPr>
        <p:blipFill rotWithShape="1">
          <a:blip r:embed="rId4">
            <a:alphaModFix/>
          </a:blip>
          <a:srcRect/>
          <a:stretch/>
        </p:blipFill>
        <p:spPr>
          <a:xfrm>
            <a:off x="9346368" y="3274943"/>
            <a:ext cx="1566695" cy="1985953"/>
          </a:xfrm>
          <a:prstGeom prst="rect">
            <a:avLst/>
          </a:prstGeom>
          <a:noFill/>
          <a:ln>
            <a:noFill/>
          </a:ln>
        </p:spPr>
      </p:pic>
      <p:sp>
        <p:nvSpPr>
          <p:cNvPr id="61" name="Google Shape;61;g350c77dfcb2_0_0"/>
          <p:cNvSpPr txBox="1"/>
          <p:nvPr/>
        </p:nvSpPr>
        <p:spPr>
          <a:xfrm>
            <a:off x="4365681" y="5206062"/>
            <a:ext cx="3542400" cy="660300"/>
          </a:xfrm>
          <a:prstGeom prst="rect">
            <a:avLst/>
          </a:prstGeom>
          <a:noFill/>
          <a:ln>
            <a:noFill/>
          </a:ln>
        </p:spPr>
        <p:txBody>
          <a:bodyPr spcFirstLastPara="1" wrap="square" lIns="91425" tIns="45700" rIns="91425" bIns="45700" anchor="t" anchorCtr="0">
            <a:spAutoFit/>
          </a:bodyPr>
          <a:lstStyle/>
          <a:p>
            <a:pPr marL="230187" marR="0" lvl="0" indent="-230187" algn="ctr" rtl="0">
              <a:lnSpc>
                <a:spcPct val="105000"/>
              </a:lnSpc>
              <a:spcBef>
                <a:spcPts val="0"/>
              </a:spcBef>
              <a:spcAft>
                <a:spcPts val="0"/>
              </a:spcAft>
              <a:buClr>
                <a:schemeClr val="dk2"/>
              </a:buClr>
              <a:buSzPts val="1800"/>
              <a:buFont typeface="Arial"/>
              <a:buNone/>
            </a:pPr>
            <a:r>
              <a:rPr lang="en-US" sz="1800" b="1" i="0" u="none" strike="noStrike" cap="none">
                <a:solidFill>
                  <a:srgbClr val="4F81BD"/>
                </a:solidFill>
                <a:highlight>
                  <a:schemeClr val="lt1"/>
                </a:highlight>
                <a:latin typeface="Arial"/>
                <a:ea typeface="Arial"/>
                <a:cs typeface="Arial"/>
                <a:sym typeface="Arial"/>
              </a:rPr>
              <a:t>Katherine Riley</a:t>
            </a:r>
            <a:endParaRPr sz="1400" b="0" i="0" u="none" strike="noStrike" cap="none">
              <a:solidFill>
                <a:srgbClr val="000000"/>
              </a:solidFill>
              <a:highlight>
                <a:schemeClr val="lt1"/>
              </a:highlight>
              <a:latin typeface="Arial"/>
              <a:ea typeface="Arial"/>
              <a:cs typeface="Arial"/>
              <a:sym typeface="Arial"/>
            </a:endParaRPr>
          </a:p>
          <a:p>
            <a:pPr marL="230187" marR="0" lvl="0" indent="-230187" algn="ctr" rtl="0">
              <a:lnSpc>
                <a:spcPct val="105000"/>
              </a:lnSpc>
              <a:spcBef>
                <a:spcPts val="0"/>
              </a:spcBef>
              <a:spcAft>
                <a:spcPts val="0"/>
              </a:spcAft>
              <a:buClr>
                <a:schemeClr val="dk2"/>
              </a:buClr>
              <a:buSzPts val="1800"/>
              <a:buFont typeface="Arial"/>
              <a:buNone/>
            </a:pPr>
            <a:r>
              <a:rPr lang="en-US" sz="1800" b="0" i="0" u="none" strike="noStrike" cap="none">
                <a:solidFill>
                  <a:srgbClr val="4F81BD"/>
                </a:solidFill>
                <a:latin typeface="Arial"/>
                <a:ea typeface="Arial"/>
                <a:cs typeface="Arial"/>
                <a:sym typeface="Arial"/>
              </a:rPr>
              <a:t>INCITE Program Manager</a:t>
            </a:r>
            <a:endParaRPr sz="1400" b="0" i="0" u="none" strike="noStrike" cap="none">
              <a:solidFill>
                <a:srgbClr val="000000"/>
              </a:solidFill>
              <a:latin typeface="Arial"/>
              <a:ea typeface="Arial"/>
              <a:cs typeface="Arial"/>
              <a:sym typeface="Arial"/>
            </a:endParaRPr>
          </a:p>
        </p:txBody>
      </p:sp>
      <p:sp>
        <p:nvSpPr>
          <p:cNvPr id="62" name="Google Shape;62;g350c77dfcb2_0_0"/>
          <p:cNvSpPr txBox="1"/>
          <p:nvPr/>
        </p:nvSpPr>
        <p:spPr>
          <a:xfrm>
            <a:off x="8107325" y="5206050"/>
            <a:ext cx="4084800" cy="951300"/>
          </a:xfrm>
          <a:prstGeom prst="rect">
            <a:avLst/>
          </a:prstGeom>
          <a:noFill/>
          <a:ln>
            <a:noFill/>
          </a:ln>
        </p:spPr>
        <p:txBody>
          <a:bodyPr spcFirstLastPara="1" wrap="square" lIns="91425" tIns="45700" rIns="91425" bIns="45700" anchor="t" anchorCtr="0">
            <a:spAutoFit/>
          </a:bodyPr>
          <a:lstStyle/>
          <a:p>
            <a:pPr marL="230187" marR="0" lvl="0" indent="-230187" algn="ctr" rtl="0">
              <a:lnSpc>
                <a:spcPct val="105000"/>
              </a:lnSpc>
              <a:spcBef>
                <a:spcPts val="0"/>
              </a:spcBef>
              <a:spcAft>
                <a:spcPts val="0"/>
              </a:spcAft>
              <a:buClr>
                <a:schemeClr val="dk2"/>
              </a:buClr>
              <a:buSzPts val="1800"/>
              <a:buFont typeface="Arial"/>
              <a:buNone/>
            </a:pPr>
            <a:r>
              <a:rPr lang="en-US" sz="1800" b="1" i="0" u="none" strike="noStrike" cap="none">
                <a:solidFill>
                  <a:srgbClr val="4F81BD"/>
                </a:solidFill>
                <a:latin typeface="Arial"/>
                <a:ea typeface="Arial"/>
                <a:cs typeface="Arial"/>
                <a:sym typeface="Arial"/>
              </a:rPr>
              <a:t>Dmytro Bykov</a:t>
            </a:r>
            <a:endParaRPr sz="1800" b="1" i="0" u="none" strike="noStrike" cap="none">
              <a:solidFill>
                <a:srgbClr val="4F81BD"/>
              </a:solidFill>
              <a:latin typeface="Arial"/>
              <a:ea typeface="Arial"/>
              <a:cs typeface="Arial"/>
              <a:sym typeface="Arial"/>
            </a:endParaRPr>
          </a:p>
          <a:p>
            <a:pPr marL="230187" marR="0" lvl="0" indent="-230187" algn="ctr" rtl="0">
              <a:lnSpc>
                <a:spcPct val="105000"/>
              </a:lnSpc>
              <a:spcBef>
                <a:spcPts val="0"/>
              </a:spcBef>
              <a:spcAft>
                <a:spcPts val="0"/>
              </a:spcAft>
              <a:buClr>
                <a:schemeClr val="dk2"/>
              </a:buClr>
              <a:buSzPts val="1800"/>
              <a:buFont typeface="Arial"/>
              <a:buNone/>
            </a:pPr>
            <a:r>
              <a:rPr lang="en-US" sz="1800" b="0" i="0" u="none" strike="noStrike" cap="none">
                <a:solidFill>
                  <a:srgbClr val="4F81BD"/>
                </a:solidFill>
                <a:latin typeface="Arial"/>
                <a:ea typeface="Arial"/>
                <a:cs typeface="Arial"/>
                <a:sym typeface="Arial"/>
              </a:rPr>
              <a:t> OLCF Scientific </a:t>
            </a:r>
            <a:r>
              <a:rPr lang="en-US" sz="1800" b="0" i="0" u="none" strike="noStrike" cap="none">
                <a:solidFill>
                  <a:schemeClr val="accent1"/>
                </a:solidFill>
                <a:latin typeface="Arial"/>
                <a:ea typeface="Arial"/>
                <a:cs typeface="Arial"/>
                <a:sym typeface="Arial"/>
              </a:rPr>
              <a:t>Engagement Section</a:t>
            </a:r>
            <a:endParaRPr sz="1800" b="1" i="0" u="none" strike="noStrike" cap="none">
              <a:solidFill>
                <a:srgbClr val="4F81BD"/>
              </a:solidFill>
              <a:latin typeface="Arial"/>
              <a:ea typeface="Arial"/>
              <a:cs typeface="Arial"/>
              <a:sym typeface="Arial"/>
            </a:endParaRPr>
          </a:p>
          <a:p>
            <a:pPr marL="230187" marR="0" lvl="0" indent="-230187" algn="ctr" rtl="0">
              <a:lnSpc>
                <a:spcPct val="105000"/>
              </a:lnSpc>
              <a:spcBef>
                <a:spcPts val="0"/>
              </a:spcBef>
              <a:spcAft>
                <a:spcPts val="0"/>
              </a:spcAft>
              <a:buClr>
                <a:schemeClr val="dk2"/>
              </a:buClr>
              <a:buSzPts val="1800"/>
              <a:buFont typeface="Arial"/>
              <a:buNone/>
            </a:pPr>
            <a:r>
              <a:rPr lang="en-US" sz="1800" b="0" i="0" u="none" strike="noStrike" cap="none">
                <a:solidFill>
                  <a:srgbClr val="4F81BD"/>
                </a:solidFill>
                <a:latin typeface="Arial"/>
                <a:ea typeface="Arial"/>
                <a:cs typeface="Arial"/>
                <a:sym typeface="Arial"/>
              </a:rPr>
              <a:t>Oak Ridge National Laboratory</a:t>
            </a:r>
            <a:endParaRPr sz="1400" b="0" i="0" u="none" strike="noStrike" cap="none">
              <a:solidFill>
                <a:srgbClr val="000000"/>
              </a:solidFill>
              <a:latin typeface="Arial"/>
              <a:ea typeface="Arial"/>
              <a:cs typeface="Arial"/>
              <a:sym typeface="Arial"/>
            </a:endParaRPr>
          </a:p>
        </p:txBody>
      </p:sp>
      <p:pic>
        <p:nvPicPr>
          <p:cNvPr id="63" name="Google Shape;63;g350c77dfcb2_0_0"/>
          <p:cNvPicPr preferRelativeResize="0"/>
          <p:nvPr/>
        </p:nvPicPr>
        <p:blipFill rotWithShape="1">
          <a:blip r:embed="rId5">
            <a:alphaModFix/>
          </a:blip>
          <a:srcRect l="21800" r="21500" b="36624"/>
          <a:stretch/>
        </p:blipFill>
        <p:spPr>
          <a:xfrm>
            <a:off x="5188786" y="3219218"/>
            <a:ext cx="1777432" cy="1986844"/>
          </a:xfrm>
          <a:prstGeom prst="rect">
            <a:avLst/>
          </a:prstGeom>
          <a:noFill/>
          <a:ln>
            <a:noFill/>
          </a:ln>
        </p:spPr>
      </p:pic>
      <p:pic>
        <p:nvPicPr>
          <p:cNvPr id="64" name="Google Shape;64;g350c77dfcb2_0_0"/>
          <p:cNvPicPr preferRelativeResize="0"/>
          <p:nvPr/>
        </p:nvPicPr>
        <p:blipFill rotWithShape="1">
          <a:blip r:embed="rId6">
            <a:alphaModFix/>
          </a:blip>
          <a:srcRect/>
          <a:stretch/>
        </p:blipFill>
        <p:spPr>
          <a:xfrm>
            <a:off x="932925" y="3270700"/>
            <a:ext cx="1994450" cy="1994450"/>
          </a:xfrm>
          <a:prstGeom prst="rect">
            <a:avLst/>
          </a:prstGeom>
          <a:noFill/>
          <a:ln>
            <a:noFill/>
          </a:ln>
        </p:spPr>
      </p:pic>
      <p:sp>
        <p:nvSpPr>
          <p:cNvPr id="65" name="Google Shape;65;g350c77dfcb2_0_0"/>
          <p:cNvSpPr txBox="1"/>
          <p:nvPr/>
        </p:nvSpPr>
        <p:spPr>
          <a:xfrm>
            <a:off x="342214" y="5206042"/>
            <a:ext cx="3218400" cy="951300"/>
          </a:xfrm>
          <a:prstGeom prst="rect">
            <a:avLst/>
          </a:prstGeom>
          <a:solidFill>
            <a:srgbClr val="FFFFFF"/>
          </a:solidFill>
          <a:ln>
            <a:noFill/>
          </a:ln>
        </p:spPr>
        <p:txBody>
          <a:bodyPr spcFirstLastPara="1" wrap="square" lIns="91425" tIns="45700" rIns="91425" bIns="45700" anchor="t" anchorCtr="0">
            <a:spAutoFit/>
          </a:bodyPr>
          <a:lstStyle/>
          <a:p>
            <a:pPr marL="230186" marR="0" lvl="0" indent="-230186" algn="ctr" rtl="0">
              <a:lnSpc>
                <a:spcPct val="105000"/>
              </a:lnSpc>
              <a:spcBef>
                <a:spcPts val="0"/>
              </a:spcBef>
              <a:spcAft>
                <a:spcPts val="0"/>
              </a:spcAft>
              <a:buClr>
                <a:srgbClr val="000000"/>
              </a:buClr>
              <a:buSzPts val="1800"/>
              <a:buFont typeface="Arial"/>
              <a:buNone/>
            </a:pPr>
            <a:r>
              <a:rPr lang="en-US" sz="1800" b="1" i="0" u="none" strike="noStrike" cap="none">
                <a:solidFill>
                  <a:srgbClr val="4F81BD"/>
                </a:solidFill>
                <a:latin typeface="Arial"/>
                <a:ea typeface="Arial"/>
                <a:cs typeface="Arial"/>
                <a:sym typeface="Arial"/>
              </a:rPr>
              <a:t>Kyle Felker</a:t>
            </a:r>
            <a:endParaRPr sz="2800" b="0" i="0" u="none" strike="noStrike" cap="none">
              <a:solidFill>
                <a:srgbClr val="000000"/>
              </a:solidFill>
              <a:latin typeface="Arial"/>
              <a:ea typeface="Arial"/>
              <a:cs typeface="Arial"/>
              <a:sym typeface="Arial"/>
            </a:endParaRPr>
          </a:p>
          <a:p>
            <a:pPr marL="230186" marR="0" lvl="0" indent="-230186" algn="ctr" rtl="0">
              <a:lnSpc>
                <a:spcPct val="105000"/>
              </a:lnSpc>
              <a:spcBef>
                <a:spcPts val="0"/>
              </a:spcBef>
              <a:spcAft>
                <a:spcPts val="0"/>
              </a:spcAft>
              <a:buClr>
                <a:srgbClr val="000000"/>
              </a:buClr>
              <a:buSzPts val="1800"/>
              <a:buFont typeface="Arial"/>
              <a:buNone/>
            </a:pPr>
            <a:r>
              <a:rPr lang="en-US" sz="1800" b="0" i="0" u="none" strike="noStrike" cap="none">
                <a:solidFill>
                  <a:srgbClr val="4F81BD"/>
                </a:solidFill>
                <a:latin typeface="Arial"/>
                <a:ea typeface="Arial"/>
                <a:cs typeface="Arial"/>
                <a:sym typeface="Arial"/>
              </a:rPr>
              <a:t>ALCF Catalyst</a:t>
            </a:r>
            <a:endParaRPr sz="1800" b="0" i="0" u="none" strike="noStrike" cap="none">
              <a:solidFill>
                <a:srgbClr val="4F81BD"/>
              </a:solidFill>
              <a:latin typeface="Arial"/>
              <a:ea typeface="Arial"/>
              <a:cs typeface="Arial"/>
              <a:sym typeface="Arial"/>
            </a:endParaRPr>
          </a:p>
          <a:p>
            <a:pPr marL="230186" marR="0" lvl="0" indent="-230186" algn="ctr" rtl="0">
              <a:lnSpc>
                <a:spcPct val="105000"/>
              </a:lnSpc>
              <a:spcBef>
                <a:spcPts val="0"/>
              </a:spcBef>
              <a:spcAft>
                <a:spcPts val="0"/>
              </a:spcAft>
              <a:buClr>
                <a:srgbClr val="000000"/>
              </a:buClr>
              <a:buSzPts val="1800"/>
              <a:buFont typeface="Arial"/>
              <a:buNone/>
            </a:pPr>
            <a:r>
              <a:rPr lang="en-US" sz="1800" b="0" i="0" u="none" strike="noStrike" cap="none">
                <a:solidFill>
                  <a:srgbClr val="4F81BD"/>
                </a:solidFill>
                <a:latin typeface="Arial"/>
                <a:ea typeface="Arial"/>
                <a:cs typeface="Arial"/>
                <a:sym typeface="Arial"/>
              </a:rPr>
              <a:t>Argonne National Laboratory</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4f0aee51ce_0_159"/>
          <p:cNvSpPr txBox="1">
            <a:spLocks noGrp="1"/>
          </p:cNvSpPr>
          <p:nvPr>
            <p:ph type="title"/>
          </p:nvPr>
        </p:nvSpPr>
        <p:spPr>
          <a:xfrm>
            <a:off x="148272" y="177114"/>
            <a:ext cx="10972800" cy="537300"/>
          </a:xfrm>
          <a:prstGeom prst="rect">
            <a:avLst/>
          </a:prstGeom>
          <a:noFill/>
          <a:ln>
            <a:noFill/>
          </a:ln>
        </p:spPr>
        <p:txBody>
          <a:bodyPr spcFirstLastPara="1" wrap="square" lIns="91425" tIns="45700" rIns="91425" bIns="45700" anchor="t" anchorCtr="0">
            <a:spAutoFit/>
          </a:bodyPr>
          <a:lstStyle/>
          <a:p>
            <a:pPr marL="0" lvl="0" indent="0" algn="l" rtl="0">
              <a:lnSpc>
                <a:spcPct val="85000"/>
              </a:lnSpc>
              <a:spcBef>
                <a:spcPts val="0"/>
              </a:spcBef>
              <a:spcAft>
                <a:spcPts val="0"/>
              </a:spcAft>
              <a:buClr>
                <a:schemeClr val="dk2"/>
              </a:buClr>
              <a:buSzPts val="4000"/>
              <a:buFont typeface="Arial Black"/>
              <a:buNone/>
            </a:pPr>
            <a:r>
              <a:rPr lang="en-US"/>
              <a:t>2025 Early Career Summary</a:t>
            </a:r>
            <a:endParaRPr/>
          </a:p>
        </p:txBody>
      </p:sp>
      <p:graphicFrame>
        <p:nvGraphicFramePr>
          <p:cNvPr id="240" name="Google Shape;240;g34f0aee51ce_0_159"/>
          <p:cNvGraphicFramePr/>
          <p:nvPr/>
        </p:nvGraphicFramePr>
        <p:xfrm>
          <a:off x="437013" y="2481312"/>
          <a:ext cx="3000000" cy="3000000"/>
        </p:xfrm>
        <a:graphic>
          <a:graphicData uri="http://schemas.openxmlformats.org/drawingml/2006/table">
            <a:tbl>
              <a:tblPr firstRow="1" bandRow="1">
                <a:noFill/>
                <a:tableStyleId>{D427BCA1-0575-4639-8C79-36C0BED831C1}</a:tableStyleId>
              </a:tblPr>
              <a:tblGrid>
                <a:gridCol w="4911600">
                  <a:extLst>
                    <a:ext uri="{9D8B030D-6E8A-4147-A177-3AD203B41FA5}">
                      <a16:colId xmlns:a16="http://schemas.microsoft.com/office/drawing/2014/main" val="20000"/>
                    </a:ext>
                  </a:extLst>
                </a:gridCol>
                <a:gridCol w="1274100">
                  <a:extLst>
                    <a:ext uri="{9D8B030D-6E8A-4147-A177-3AD203B41FA5}">
                      <a16:colId xmlns:a16="http://schemas.microsoft.com/office/drawing/2014/main" val="20001"/>
                    </a:ext>
                  </a:extLst>
                </a:gridCol>
                <a:gridCol w="1423475">
                  <a:extLst>
                    <a:ext uri="{9D8B030D-6E8A-4147-A177-3AD203B41FA5}">
                      <a16:colId xmlns:a16="http://schemas.microsoft.com/office/drawing/2014/main" val="20002"/>
                    </a:ext>
                  </a:extLst>
                </a:gridCol>
                <a:gridCol w="1423475">
                  <a:extLst>
                    <a:ext uri="{9D8B030D-6E8A-4147-A177-3AD203B41FA5}">
                      <a16:colId xmlns:a16="http://schemas.microsoft.com/office/drawing/2014/main" val="20003"/>
                    </a:ext>
                  </a:extLst>
                </a:gridCol>
              </a:tblGrid>
              <a:tr h="455300">
                <a:tc>
                  <a:txBody>
                    <a:bodyPr/>
                    <a:lstStyle/>
                    <a:p>
                      <a:pPr marL="0" marR="0" lvl="0" indent="0" algn="l" rtl="0">
                        <a:spcBef>
                          <a:spcPts val="0"/>
                        </a:spcBef>
                        <a:spcAft>
                          <a:spcPts val="0"/>
                        </a:spcAft>
                        <a:buNone/>
                      </a:pPr>
                      <a:r>
                        <a:rPr lang="en-US" sz="2200">
                          <a:solidFill>
                            <a:schemeClr val="dk1"/>
                          </a:solidFill>
                        </a:rPr>
                        <a:t>Awarded Early Career</a:t>
                      </a:r>
                      <a:endParaRPr/>
                    </a:p>
                  </a:txBody>
                  <a:tcPr marL="121925" marR="121925" marT="45725" marB="45725"/>
                </a:tc>
                <a:tc>
                  <a:txBody>
                    <a:bodyPr/>
                    <a:lstStyle/>
                    <a:p>
                      <a:pPr marL="0" marR="0" lvl="0" indent="0" algn="ctr" rtl="0">
                        <a:spcBef>
                          <a:spcPts val="0"/>
                        </a:spcBef>
                        <a:spcAft>
                          <a:spcPts val="0"/>
                        </a:spcAft>
                        <a:buNone/>
                      </a:pPr>
                      <a:r>
                        <a:rPr lang="en-US" sz="2200">
                          <a:solidFill>
                            <a:srgbClr val="FFFFFF"/>
                          </a:solidFill>
                        </a:rPr>
                        <a:t>Frontier</a:t>
                      </a:r>
                      <a:endParaRPr/>
                    </a:p>
                  </a:txBody>
                  <a:tcPr marL="121925" marR="121925" marT="45725" marB="45725"/>
                </a:tc>
                <a:tc>
                  <a:txBody>
                    <a:bodyPr/>
                    <a:lstStyle/>
                    <a:p>
                      <a:pPr marL="0" marR="0" lvl="0" indent="0" algn="ctr" rtl="0">
                        <a:spcBef>
                          <a:spcPts val="0"/>
                        </a:spcBef>
                        <a:spcAft>
                          <a:spcPts val="0"/>
                        </a:spcAft>
                        <a:buNone/>
                      </a:pPr>
                      <a:r>
                        <a:rPr lang="en-US" sz="2200">
                          <a:solidFill>
                            <a:srgbClr val="FFFFFF"/>
                          </a:solidFill>
                        </a:rPr>
                        <a:t>Aurora</a:t>
                      </a:r>
                      <a:endParaRPr/>
                    </a:p>
                  </a:txBody>
                  <a:tcPr marL="121925" marR="121925" marT="45725" marB="45725"/>
                </a:tc>
                <a:tc>
                  <a:txBody>
                    <a:bodyPr/>
                    <a:lstStyle/>
                    <a:p>
                      <a:pPr marL="0" marR="0" lvl="0" indent="0" algn="ctr" rtl="0">
                        <a:spcBef>
                          <a:spcPts val="0"/>
                        </a:spcBef>
                        <a:spcAft>
                          <a:spcPts val="0"/>
                        </a:spcAft>
                        <a:buNone/>
                      </a:pPr>
                      <a:r>
                        <a:rPr lang="en-US" sz="2200">
                          <a:solidFill>
                            <a:srgbClr val="FFFFFF"/>
                          </a:solidFill>
                        </a:rPr>
                        <a:t>Polaris</a:t>
                      </a:r>
                      <a:endParaRPr/>
                    </a:p>
                  </a:txBody>
                  <a:tcPr marL="121925" marR="121925" marT="45725" marB="45725"/>
                </a:tc>
                <a:extLst>
                  <a:ext uri="{0D108BD9-81ED-4DB2-BD59-A6C34878D82A}">
                    <a16:rowId xmlns:a16="http://schemas.microsoft.com/office/drawing/2014/main" val="10000"/>
                  </a:ext>
                </a:extLst>
              </a:tr>
              <a:tr h="455300">
                <a:tc>
                  <a:txBody>
                    <a:bodyPr/>
                    <a:lstStyle/>
                    <a:p>
                      <a:pPr marL="0" marR="0" lvl="0" indent="0" algn="l" rtl="0">
                        <a:spcBef>
                          <a:spcPts val="0"/>
                        </a:spcBef>
                        <a:spcAft>
                          <a:spcPts val="0"/>
                        </a:spcAft>
                        <a:buNone/>
                      </a:pPr>
                      <a:r>
                        <a:rPr lang="en-US" sz="2200">
                          <a:solidFill>
                            <a:schemeClr val="dk1"/>
                          </a:solidFill>
                        </a:rPr>
                        <a:t>Awarded number early career projects</a:t>
                      </a:r>
                      <a:endParaRPr sz="2200" b="0">
                        <a:solidFill>
                          <a:schemeClr val="dk1"/>
                        </a:solidFill>
                      </a:endParaRPr>
                    </a:p>
                  </a:txBody>
                  <a:tcPr marL="121925" marR="121925" marT="45725" marB="45725"/>
                </a:tc>
                <a:tc>
                  <a:txBody>
                    <a:bodyPr/>
                    <a:lstStyle/>
                    <a:p>
                      <a:pPr marL="0" marR="0" lvl="0" indent="0" algn="ctr" rtl="0">
                        <a:spcBef>
                          <a:spcPts val="0"/>
                        </a:spcBef>
                        <a:spcAft>
                          <a:spcPts val="0"/>
                        </a:spcAft>
                        <a:buNone/>
                      </a:pPr>
                      <a:r>
                        <a:rPr lang="en-US" sz="2200" b="0">
                          <a:solidFill>
                            <a:srgbClr val="000000"/>
                          </a:solidFill>
                        </a:rPr>
                        <a:t>9</a:t>
                      </a:r>
                      <a:endParaRPr/>
                    </a:p>
                  </a:txBody>
                  <a:tcPr marL="121925" marR="121925" marT="45725" marB="45725"/>
                </a:tc>
                <a:tc>
                  <a:txBody>
                    <a:bodyPr/>
                    <a:lstStyle/>
                    <a:p>
                      <a:pPr marL="0" marR="0" lvl="0" indent="0" algn="ctr" rtl="0">
                        <a:spcBef>
                          <a:spcPts val="0"/>
                        </a:spcBef>
                        <a:spcAft>
                          <a:spcPts val="0"/>
                        </a:spcAft>
                        <a:buNone/>
                      </a:pPr>
                      <a:r>
                        <a:rPr lang="en-US" sz="2200" b="0">
                          <a:solidFill>
                            <a:srgbClr val="000000"/>
                          </a:solidFill>
                        </a:rPr>
                        <a:t>5</a:t>
                      </a:r>
                      <a:endParaRPr/>
                    </a:p>
                  </a:txBody>
                  <a:tcPr marL="121925" marR="121925" marT="45725" marB="45725"/>
                </a:tc>
                <a:tc>
                  <a:txBody>
                    <a:bodyPr/>
                    <a:lstStyle/>
                    <a:p>
                      <a:pPr marL="0" marR="0" lvl="0" indent="0" algn="ctr" rtl="0">
                        <a:spcBef>
                          <a:spcPts val="0"/>
                        </a:spcBef>
                        <a:spcAft>
                          <a:spcPts val="0"/>
                        </a:spcAft>
                        <a:buNone/>
                      </a:pPr>
                      <a:r>
                        <a:rPr lang="en-US" sz="2200" b="0">
                          <a:solidFill>
                            <a:srgbClr val="000000"/>
                          </a:solidFill>
                        </a:rPr>
                        <a:t>2</a:t>
                      </a:r>
                      <a:endParaRPr/>
                    </a:p>
                  </a:txBody>
                  <a:tcPr marL="121925" marR="121925" marT="45725" marB="45725"/>
                </a:tc>
                <a:extLst>
                  <a:ext uri="{0D108BD9-81ED-4DB2-BD59-A6C34878D82A}">
                    <a16:rowId xmlns:a16="http://schemas.microsoft.com/office/drawing/2014/main" val="10001"/>
                  </a:ext>
                </a:extLst>
              </a:tr>
              <a:tr h="455300">
                <a:tc>
                  <a:txBody>
                    <a:bodyPr/>
                    <a:lstStyle/>
                    <a:p>
                      <a:pPr marL="0" marR="0" lvl="0" indent="0" algn="l" rtl="0">
                        <a:spcBef>
                          <a:spcPts val="0"/>
                        </a:spcBef>
                        <a:spcAft>
                          <a:spcPts val="0"/>
                        </a:spcAft>
                        <a:buNone/>
                      </a:pPr>
                      <a:r>
                        <a:rPr lang="en-US" sz="2200">
                          <a:solidFill>
                            <a:schemeClr val="dk1"/>
                          </a:solidFill>
                        </a:rPr>
                        <a:t>Percentage of Allocated Time</a:t>
                      </a:r>
                      <a:endParaRPr/>
                    </a:p>
                  </a:txBody>
                  <a:tcPr marL="121925" marR="121925" marT="45725" marB="45725"/>
                </a:tc>
                <a:tc>
                  <a:txBody>
                    <a:bodyPr/>
                    <a:lstStyle/>
                    <a:p>
                      <a:pPr marL="0" marR="0" lvl="0" indent="0" algn="ctr" rtl="0">
                        <a:lnSpc>
                          <a:spcPct val="100000"/>
                        </a:lnSpc>
                        <a:spcBef>
                          <a:spcPts val="0"/>
                        </a:spcBef>
                        <a:spcAft>
                          <a:spcPts val="0"/>
                        </a:spcAft>
                        <a:buClr>
                          <a:srgbClr val="000000"/>
                        </a:buClr>
                        <a:buSzPts val="2200"/>
                        <a:buFont typeface="Arial Narrow"/>
                        <a:buNone/>
                      </a:pPr>
                      <a:r>
                        <a:rPr lang="en-US" sz="2200" b="0">
                          <a:solidFill>
                            <a:srgbClr val="000000"/>
                          </a:solidFill>
                        </a:rPr>
                        <a:t>16%</a:t>
                      </a:r>
                      <a:endParaRPr/>
                    </a:p>
                  </a:txBody>
                  <a:tcPr marL="121925" marR="121925" marT="45725" marB="45725"/>
                </a:tc>
                <a:tc>
                  <a:txBody>
                    <a:bodyPr/>
                    <a:lstStyle/>
                    <a:p>
                      <a:pPr marL="0" marR="0" lvl="0" indent="0" algn="ctr" rtl="0">
                        <a:lnSpc>
                          <a:spcPct val="100000"/>
                        </a:lnSpc>
                        <a:spcBef>
                          <a:spcPts val="0"/>
                        </a:spcBef>
                        <a:spcAft>
                          <a:spcPts val="0"/>
                        </a:spcAft>
                        <a:buClr>
                          <a:srgbClr val="000000"/>
                        </a:buClr>
                        <a:buSzPts val="2200"/>
                        <a:buFont typeface="Arial Narrow"/>
                        <a:buNone/>
                      </a:pPr>
                      <a:r>
                        <a:rPr lang="en-US" sz="2200" b="0">
                          <a:solidFill>
                            <a:srgbClr val="000000"/>
                          </a:solidFill>
                        </a:rPr>
                        <a:t>8.5%</a:t>
                      </a:r>
                      <a:endParaRPr/>
                    </a:p>
                  </a:txBody>
                  <a:tcPr marL="121925" marR="121925" marT="45725" marB="45725"/>
                </a:tc>
                <a:tc>
                  <a:txBody>
                    <a:bodyPr/>
                    <a:lstStyle/>
                    <a:p>
                      <a:pPr marL="0" marR="0" lvl="0" indent="0" algn="ctr" rtl="0">
                        <a:lnSpc>
                          <a:spcPct val="100000"/>
                        </a:lnSpc>
                        <a:spcBef>
                          <a:spcPts val="0"/>
                        </a:spcBef>
                        <a:spcAft>
                          <a:spcPts val="0"/>
                        </a:spcAft>
                        <a:buClr>
                          <a:srgbClr val="000000"/>
                        </a:buClr>
                        <a:buSzPts val="2200"/>
                        <a:buFont typeface="Arial Narrow"/>
                        <a:buNone/>
                      </a:pPr>
                      <a:r>
                        <a:rPr lang="en-US" sz="2200" b="0">
                          <a:solidFill>
                            <a:srgbClr val="000000"/>
                          </a:solidFill>
                        </a:rPr>
                        <a:t>9.6%</a:t>
                      </a:r>
                      <a:endParaRPr/>
                    </a:p>
                  </a:txBody>
                  <a:tcPr marL="121925" marR="121925" marT="45725" marB="45725"/>
                </a:tc>
                <a:extLst>
                  <a:ext uri="{0D108BD9-81ED-4DB2-BD59-A6C34878D82A}">
                    <a16:rowId xmlns:a16="http://schemas.microsoft.com/office/drawing/2014/main" val="10002"/>
                  </a:ext>
                </a:extLst>
              </a:tr>
            </a:tbl>
          </a:graphicData>
        </a:graphic>
      </p:graphicFrame>
      <p:sp>
        <p:nvSpPr>
          <p:cNvPr id="241" name="Google Shape;241;g34f0aee51ce_0_159"/>
          <p:cNvSpPr txBox="1"/>
          <p:nvPr/>
        </p:nvSpPr>
        <p:spPr>
          <a:xfrm>
            <a:off x="437014" y="3976206"/>
            <a:ext cx="11352900" cy="18471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Arial Narrow"/>
                <a:ea typeface="Arial Narrow"/>
                <a:cs typeface="Arial Narrow"/>
                <a:sym typeface="Arial Narrow"/>
              </a:rPr>
              <a:t>Total of 13 Early Career INCITE Awards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Narrow"/>
                <a:ea typeface="Arial Narrow"/>
                <a:cs typeface="Arial Narrow"/>
                <a:sym typeface="Arial Narrow"/>
              </a:rPr>
              <a:t>37 total Early Career Applicants, out of 146 applicants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Narrow"/>
                <a:ea typeface="Arial Narrow"/>
                <a:cs typeface="Arial Narrow"/>
                <a:sym typeface="Arial Narrow"/>
              </a:rPr>
              <a:t>93% (29) Early Career Proposals were rated High or Mid-Meritorious (61% in 2024, 95% in 2023, 88% in 2022)</a:t>
            </a:r>
            <a:endParaRPr/>
          </a:p>
          <a:p>
            <a:pPr marL="0" marR="0" lvl="0" indent="0" algn="l" rtl="0">
              <a:spcBef>
                <a:spcPts val="0"/>
              </a:spcBef>
              <a:spcAft>
                <a:spcPts val="0"/>
              </a:spcAft>
              <a:buNone/>
            </a:pPr>
            <a:endParaRPr sz="1800">
              <a:solidFill>
                <a:schemeClr val="dk1"/>
              </a:solidFill>
              <a:latin typeface="Arial Narrow"/>
              <a:ea typeface="Arial Narrow"/>
              <a:cs typeface="Arial Narrow"/>
              <a:sym typeface="Arial Narrow"/>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Narrow"/>
                <a:ea typeface="Arial Narrow"/>
                <a:cs typeface="Arial Narrow"/>
                <a:sym typeface="Arial Narrow"/>
              </a:rPr>
              <a:t>Early Career PIs wrote good proposals and were highly competitive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Narrow"/>
                <a:ea typeface="Arial Narrow"/>
                <a:cs typeface="Arial Narrow"/>
                <a:sym typeface="Arial Narrow"/>
              </a:rPr>
              <a:t>Panelists were encouraged to only assess proposals based on their merit – not to promote an early career proposal  </a:t>
            </a:r>
            <a:endParaRPr/>
          </a:p>
        </p:txBody>
      </p:sp>
      <p:graphicFrame>
        <p:nvGraphicFramePr>
          <p:cNvPr id="242" name="Google Shape;242;g34f0aee51ce_0_159"/>
          <p:cNvGraphicFramePr/>
          <p:nvPr/>
        </p:nvGraphicFramePr>
        <p:xfrm>
          <a:off x="437014" y="986418"/>
          <a:ext cx="3000000" cy="3000000"/>
        </p:xfrm>
        <a:graphic>
          <a:graphicData uri="http://schemas.openxmlformats.org/drawingml/2006/table">
            <a:tbl>
              <a:tblPr firstRow="1" bandRow="1">
                <a:noFill/>
                <a:tableStyleId>{D427BCA1-0575-4639-8C79-36C0BED831C1}</a:tableStyleId>
              </a:tblPr>
              <a:tblGrid>
                <a:gridCol w="4960175">
                  <a:extLst>
                    <a:ext uri="{9D8B030D-6E8A-4147-A177-3AD203B41FA5}">
                      <a16:colId xmlns:a16="http://schemas.microsoft.com/office/drawing/2014/main" val="20000"/>
                    </a:ext>
                  </a:extLst>
                </a:gridCol>
                <a:gridCol w="1131725">
                  <a:extLst>
                    <a:ext uri="{9D8B030D-6E8A-4147-A177-3AD203B41FA5}">
                      <a16:colId xmlns:a16="http://schemas.microsoft.com/office/drawing/2014/main" val="20001"/>
                    </a:ext>
                  </a:extLst>
                </a:gridCol>
                <a:gridCol w="1470375">
                  <a:extLst>
                    <a:ext uri="{9D8B030D-6E8A-4147-A177-3AD203B41FA5}">
                      <a16:colId xmlns:a16="http://schemas.microsoft.com/office/drawing/2014/main" val="20002"/>
                    </a:ext>
                  </a:extLst>
                </a:gridCol>
                <a:gridCol w="1470375">
                  <a:extLst>
                    <a:ext uri="{9D8B030D-6E8A-4147-A177-3AD203B41FA5}">
                      <a16:colId xmlns:a16="http://schemas.microsoft.com/office/drawing/2014/main" val="20003"/>
                    </a:ext>
                  </a:extLst>
                </a:gridCol>
              </a:tblGrid>
              <a:tr h="455300">
                <a:tc>
                  <a:txBody>
                    <a:bodyPr/>
                    <a:lstStyle/>
                    <a:p>
                      <a:pPr marL="0" marR="0" lvl="0" indent="0" algn="l" rtl="0">
                        <a:spcBef>
                          <a:spcPts val="0"/>
                        </a:spcBef>
                        <a:spcAft>
                          <a:spcPts val="0"/>
                        </a:spcAft>
                        <a:buNone/>
                      </a:pPr>
                      <a:r>
                        <a:rPr lang="en-US" sz="2200">
                          <a:solidFill>
                            <a:schemeClr val="dk1"/>
                          </a:solidFill>
                        </a:rPr>
                        <a:t>Requested Early Career</a:t>
                      </a:r>
                      <a:endParaRPr/>
                    </a:p>
                  </a:txBody>
                  <a:tcPr marL="121925" marR="121925" marT="45725" marB="45725"/>
                </a:tc>
                <a:tc>
                  <a:txBody>
                    <a:bodyPr/>
                    <a:lstStyle/>
                    <a:p>
                      <a:pPr marL="0" marR="0" lvl="0" indent="0" algn="ctr" rtl="0">
                        <a:spcBef>
                          <a:spcPts val="0"/>
                        </a:spcBef>
                        <a:spcAft>
                          <a:spcPts val="0"/>
                        </a:spcAft>
                        <a:buNone/>
                      </a:pPr>
                      <a:r>
                        <a:rPr lang="en-US" sz="2200">
                          <a:solidFill>
                            <a:srgbClr val="FFFFFF"/>
                          </a:solidFill>
                        </a:rPr>
                        <a:t>Frontier</a:t>
                      </a:r>
                      <a:endParaRPr/>
                    </a:p>
                  </a:txBody>
                  <a:tcPr marL="121925" marR="121925" marT="45725" marB="45725"/>
                </a:tc>
                <a:tc>
                  <a:txBody>
                    <a:bodyPr/>
                    <a:lstStyle/>
                    <a:p>
                      <a:pPr marL="0" marR="0" lvl="0" indent="0" algn="ctr" rtl="0">
                        <a:spcBef>
                          <a:spcPts val="0"/>
                        </a:spcBef>
                        <a:spcAft>
                          <a:spcPts val="0"/>
                        </a:spcAft>
                        <a:buNone/>
                      </a:pPr>
                      <a:r>
                        <a:rPr lang="en-US" sz="2200">
                          <a:solidFill>
                            <a:srgbClr val="FFFFFF"/>
                          </a:solidFill>
                        </a:rPr>
                        <a:t>Aurora</a:t>
                      </a:r>
                      <a:endParaRPr/>
                    </a:p>
                  </a:txBody>
                  <a:tcPr marL="121925" marR="121925" marT="45725" marB="45725"/>
                </a:tc>
                <a:tc>
                  <a:txBody>
                    <a:bodyPr/>
                    <a:lstStyle/>
                    <a:p>
                      <a:pPr marL="0" marR="0" lvl="0" indent="0" algn="ctr" rtl="0">
                        <a:spcBef>
                          <a:spcPts val="0"/>
                        </a:spcBef>
                        <a:spcAft>
                          <a:spcPts val="0"/>
                        </a:spcAft>
                        <a:buNone/>
                      </a:pPr>
                      <a:r>
                        <a:rPr lang="en-US" sz="2200">
                          <a:solidFill>
                            <a:srgbClr val="FFFFFF"/>
                          </a:solidFill>
                        </a:rPr>
                        <a:t>Polaris</a:t>
                      </a:r>
                      <a:endParaRPr/>
                    </a:p>
                  </a:txBody>
                  <a:tcPr marL="121925" marR="121925" marT="45725" marB="45725"/>
                </a:tc>
                <a:extLst>
                  <a:ext uri="{0D108BD9-81ED-4DB2-BD59-A6C34878D82A}">
                    <a16:rowId xmlns:a16="http://schemas.microsoft.com/office/drawing/2014/main" val="10000"/>
                  </a:ext>
                </a:extLst>
              </a:tr>
              <a:tr h="455300">
                <a:tc>
                  <a:txBody>
                    <a:bodyPr/>
                    <a:lstStyle/>
                    <a:p>
                      <a:pPr marL="0" marR="0" lvl="0" indent="0" algn="l" rtl="0">
                        <a:spcBef>
                          <a:spcPts val="0"/>
                        </a:spcBef>
                        <a:spcAft>
                          <a:spcPts val="0"/>
                        </a:spcAft>
                        <a:buNone/>
                      </a:pPr>
                      <a:r>
                        <a:rPr lang="en-US" sz="2200">
                          <a:solidFill>
                            <a:schemeClr val="dk1"/>
                          </a:solidFill>
                        </a:rPr>
                        <a:t>Total number early career applicants</a:t>
                      </a:r>
                      <a:endParaRPr sz="2200" b="0">
                        <a:solidFill>
                          <a:schemeClr val="dk1"/>
                        </a:solidFill>
                      </a:endParaRPr>
                    </a:p>
                  </a:txBody>
                  <a:tcPr marL="121925" marR="121925" marT="45725" marB="45725"/>
                </a:tc>
                <a:tc>
                  <a:txBody>
                    <a:bodyPr/>
                    <a:lstStyle/>
                    <a:p>
                      <a:pPr marL="0" marR="0" lvl="0" indent="0" algn="ctr" rtl="0">
                        <a:spcBef>
                          <a:spcPts val="0"/>
                        </a:spcBef>
                        <a:spcAft>
                          <a:spcPts val="0"/>
                        </a:spcAft>
                        <a:buNone/>
                      </a:pPr>
                      <a:r>
                        <a:rPr lang="en-US" sz="2200" b="0">
                          <a:solidFill>
                            <a:srgbClr val="000000"/>
                          </a:solidFill>
                        </a:rPr>
                        <a:t>26</a:t>
                      </a:r>
                      <a:endParaRPr/>
                    </a:p>
                  </a:txBody>
                  <a:tcPr marL="121925" marR="121925" marT="45725" marB="45725"/>
                </a:tc>
                <a:tc>
                  <a:txBody>
                    <a:bodyPr/>
                    <a:lstStyle/>
                    <a:p>
                      <a:pPr marL="0" marR="0" lvl="0" indent="0" algn="ctr" rtl="0">
                        <a:spcBef>
                          <a:spcPts val="0"/>
                        </a:spcBef>
                        <a:spcAft>
                          <a:spcPts val="0"/>
                        </a:spcAft>
                        <a:buNone/>
                      </a:pPr>
                      <a:r>
                        <a:rPr lang="en-US" sz="2200" b="0">
                          <a:solidFill>
                            <a:srgbClr val="000000"/>
                          </a:solidFill>
                        </a:rPr>
                        <a:t>10</a:t>
                      </a:r>
                      <a:endParaRPr/>
                    </a:p>
                  </a:txBody>
                  <a:tcPr marL="121925" marR="121925" marT="45725" marB="45725"/>
                </a:tc>
                <a:tc>
                  <a:txBody>
                    <a:bodyPr/>
                    <a:lstStyle/>
                    <a:p>
                      <a:pPr marL="0" marR="0" lvl="0" indent="0" algn="ctr" rtl="0">
                        <a:spcBef>
                          <a:spcPts val="0"/>
                        </a:spcBef>
                        <a:spcAft>
                          <a:spcPts val="0"/>
                        </a:spcAft>
                        <a:buNone/>
                      </a:pPr>
                      <a:r>
                        <a:rPr lang="en-US" sz="2200" b="0">
                          <a:solidFill>
                            <a:srgbClr val="000000"/>
                          </a:solidFill>
                        </a:rPr>
                        <a:t>14</a:t>
                      </a:r>
                      <a:endParaRPr/>
                    </a:p>
                  </a:txBody>
                  <a:tcPr marL="121925" marR="121925" marT="45725" marB="45725"/>
                </a:tc>
                <a:extLst>
                  <a:ext uri="{0D108BD9-81ED-4DB2-BD59-A6C34878D82A}">
                    <a16:rowId xmlns:a16="http://schemas.microsoft.com/office/drawing/2014/main" val="10001"/>
                  </a:ext>
                </a:extLst>
              </a:tr>
              <a:tr h="455300">
                <a:tc>
                  <a:txBody>
                    <a:bodyPr/>
                    <a:lstStyle/>
                    <a:p>
                      <a:pPr marL="0" marR="0" lvl="0" indent="0" algn="l" rtl="0">
                        <a:spcBef>
                          <a:spcPts val="0"/>
                        </a:spcBef>
                        <a:spcAft>
                          <a:spcPts val="0"/>
                        </a:spcAft>
                        <a:buNone/>
                      </a:pPr>
                      <a:r>
                        <a:rPr lang="en-US" sz="2200">
                          <a:solidFill>
                            <a:schemeClr val="dk1"/>
                          </a:solidFill>
                        </a:rPr>
                        <a:t>Percentage of Total Time Requested</a:t>
                      </a:r>
                      <a:endParaRPr/>
                    </a:p>
                  </a:txBody>
                  <a:tcPr marL="121925" marR="121925" marT="45725" marB="45725"/>
                </a:tc>
                <a:tc>
                  <a:txBody>
                    <a:bodyPr/>
                    <a:lstStyle/>
                    <a:p>
                      <a:pPr marL="0" marR="0" lvl="0" indent="0" algn="ctr" rtl="0">
                        <a:lnSpc>
                          <a:spcPct val="100000"/>
                        </a:lnSpc>
                        <a:spcBef>
                          <a:spcPts val="0"/>
                        </a:spcBef>
                        <a:spcAft>
                          <a:spcPts val="0"/>
                        </a:spcAft>
                        <a:buClr>
                          <a:srgbClr val="000000"/>
                        </a:buClr>
                        <a:buSzPts val="2200"/>
                        <a:buFont typeface="Arial Narrow"/>
                        <a:buNone/>
                      </a:pPr>
                      <a:r>
                        <a:rPr lang="en-US" sz="2200" b="0">
                          <a:solidFill>
                            <a:srgbClr val="000000"/>
                          </a:solidFill>
                        </a:rPr>
                        <a:t>19%</a:t>
                      </a:r>
                      <a:endParaRPr/>
                    </a:p>
                  </a:txBody>
                  <a:tcPr marL="121925" marR="121925" marT="45725" marB="45725"/>
                </a:tc>
                <a:tc>
                  <a:txBody>
                    <a:bodyPr/>
                    <a:lstStyle/>
                    <a:p>
                      <a:pPr marL="0" marR="0" lvl="0" indent="0" algn="ctr" rtl="0">
                        <a:lnSpc>
                          <a:spcPct val="100000"/>
                        </a:lnSpc>
                        <a:spcBef>
                          <a:spcPts val="0"/>
                        </a:spcBef>
                        <a:spcAft>
                          <a:spcPts val="0"/>
                        </a:spcAft>
                        <a:buClr>
                          <a:srgbClr val="000000"/>
                        </a:buClr>
                        <a:buSzPts val="2200"/>
                        <a:buFont typeface="Arial Narrow"/>
                        <a:buNone/>
                      </a:pPr>
                      <a:r>
                        <a:rPr lang="en-US" sz="2200" b="0">
                          <a:solidFill>
                            <a:srgbClr val="000000"/>
                          </a:solidFill>
                        </a:rPr>
                        <a:t>34%</a:t>
                      </a:r>
                      <a:endParaRPr/>
                    </a:p>
                  </a:txBody>
                  <a:tcPr marL="121925" marR="121925" marT="45725" marB="45725"/>
                </a:tc>
                <a:tc>
                  <a:txBody>
                    <a:bodyPr/>
                    <a:lstStyle/>
                    <a:p>
                      <a:pPr marL="0" marR="0" lvl="0" indent="0" algn="ctr" rtl="0">
                        <a:lnSpc>
                          <a:spcPct val="100000"/>
                        </a:lnSpc>
                        <a:spcBef>
                          <a:spcPts val="0"/>
                        </a:spcBef>
                        <a:spcAft>
                          <a:spcPts val="0"/>
                        </a:spcAft>
                        <a:buClr>
                          <a:srgbClr val="000000"/>
                        </a:buClr>
                        <a:buSzPts val="2200"/>
                        <a:buFont typeface="Arial Narrow"/>
                        <a:buNone/>
                      </a:pPr>
                      <a:r>
                        <a:rPr lang="en-US" sz="2200" b="0">
                          <a:solidFill>
                            <a:srgbClr val="000000"/>
                          </a:solidFill>
                        </a:rPr>
                        <a:t>31%</a:t>
                      </a:r>
                      <a:endParaRPr/>
                    </a:p>
                  </a:txBody>
                  <a:tcPr marL="121925" marR="121925" marT="45725" marB="45725"/>
                </a:tc>
                <a:extLst>
                  <a:ext uri="{0D108BD9-81ED-4DB2-BD59-A6C34878D82A}">
                    <a16:rowId xmlns:a16="http://schemas.microsoft.com/office/drawing/2014/main" val="10002"/>
                  </a:ext>
                </a:extLst>
              </a:tr>
            </a:tbl>
          </a:graphicData>
        </a:graphic>
      </p:graphicFrame>
      <p:sp>
        <p:nvSpPr>
          <p:cNvPr id="243" name="Google Shape;243;g34f0aee51ce_0_159"/>
          <p:cNvSpPr/>
          <p:nvPr/>
        </p:nvSpPr>
        <p:spPr>
          <a:xfrm>
            <a:off x="9607137" y="2564563"/>
            <a:ext cx="2292000" cy="1199400"/>
          </a:xfrm>
          <a:prstGeom prst="rect">
            <a:avLst/>
          </a:prstGeom>
          <a:solidFill>
            <a:schemeClr val="accent2"/>
          </a:solidFill>
          <a:ln w="25400" cap="flat" cmpd="sng">
            <a:solidFill>
              <a:srgbClr val="512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13% of 2025 INCITE to Early Career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9"/>
          <p:cNvSpPr txBox="1">
            <a:spLocks noGrp="1"/>
          </p:cNvSpPr>
          <p:nvPr>
            <p:ph type="title"/>
          </p:nvPr>
        </p:nvSpPr>
        <p:spPr>
          <a:xfrm>
            <a:off x="148272" y="177114"/>
            <a:ext cx="10972800" cy="589392"/>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2025 INCITE Science Panels</a:t>
            </a:r>
            <a:endParaRPr/>
          </a:p>
        </p:txBody>
      </p:sp>
      <p:sp>
        <p:nvSpPr>
          <p:cNvPr id="249" name="Google Shape;249;p19"/>
          <p:cNvSpPr txBox="1"/>
          <p:nvPr/>
        </p:nvSpPr>
        <p:spPr>
          <a:xfrm>
            <a:off x="586600" y="1097375"/>
            <a:ext cx="10145700" cy="5431200"/>
          </a:xfrm>
          <a:prstGeom prst="rect">
            <a:avLst/>
          </a:prstGeom>
          <a:noFill/>
          <a:ln>
            <a:noFill/>
          </a:ln>
        </p:spPr>
        <p:txBody>
          <a:bodyPr spcFirstLastPara="1" wrap="square" lIns="91425" tIns="45700" rIns="91425" bIns="45700" anchor="t" anchorCtr="0">
            <a:noAutofit/>
          </a:bodyPr>
          <a:lstStyle/>
          <a:p>
            <a:pPr marL="230188" marR="0" lvl="0" indent="-230188" algn="l" rtl="0">
              <a:lnSpc>
                <a:spcPct val="100000"/>
              </a:lnSpc>
              <a:spcBef>
                <a:spcPts val="0"/>
              </a:spcBef>
              <a:spcAft>
                <a:spcPts val="0"/>
              </a:spcAft>
              <a:buClr>
                <a:schemeClr val="dk2"/>
              </a:buClr>
              <a:buSzPts val="2400"/>
              <a:buFont typeface="Arial"/>
              <a:buChar char="•"/>
            </a:pPr>
            <a:r>
              <a:rPr lang="en-US" sz="2400">
                <a:solidFill>
                  <a:schemeClr val="dk1"/>
                </a:solidFill>
              </a:rPr>
              <a:t>103</a:t>
            </a:r>
            <a:r>
              <a:rPr lang="en-US" sz="2400" b="0" i="0" u="none" strike="noStrike" cap="none">
                <a:solidFill>
                  <a:srgbClr val="FF0000"/>
                </a:solidFill>
                <a:latin typeface="Arial"/>
                <a:ea typeface="Arial"/>
                <a:cs typeface="Arial"/>
                <a:sym typeface="Arial"/>
              </a:rPr>
              <a:t> </a:t>
            </a:r>
            <a:r>
              <a:rPr lang="en-US" sz="2400" b="0" i="0" u="none" strike="noStrike" cap="none">
                <a:solidFill>
                  <a:schemeClr val="dk1"/>
                </a:solidFill>
                <a:latin typeface="Arial"/>
                <a:ea typeface="Arial"/>
                <a:cs typeface="Arial"/>
                <a:sym typeface="Arial"/>
              </a:rPr>
              <a:t>science experts</a:t>
            </a:r>
            <a:endParaRPr sz="1400" b="0" i="0" u="none" strike="noStrike" cap="none">
              <a:solidFill>
                <a:srgbClr val="000000"/>
              </a:solidFill>
              <a:latin typeface="Arial"/>
              <a:ea typeface="Arial"/>
              <a:cs typeface="Arial"/>
              <a:sym typeface="Arial"/>
            </a:endParaRPr>
          </a:p>
          <a:p>
            <a:pPr marL="230188" marR="0" lvl="0" indent="-230188" algn="l" rtl="0">
              <a:lnSpc>
                <a:spcPct val="100000"/>
              </a:lnSpc>
              <a:spcBef>
                <a:spcPts val="1800"/>
              </a:spcBef>
              <a:spcAft>
                <a:spcPts val="0"/>
              </a:spcAft>
              <a:buClr>
                <a:schemeClr val="dk2"/>
              </a:buClr>
              <a:buSzPts val="2400"/>
              <a:buFont typeface="Arial"/>
              <a:buChar char="•"/>
            </a:pPr>
            <a:r>
              <a:rPr lang="en-US" sz="2400" b="0" i="0" u="none" strike="noStrike" cap="none">
                <a:solidFill>
                  <a:schemeClr val="dk1"/>
                </a:solidFill>
                <a:latin typeface="Arial"/>
                <a:ea typeface="Arial"/>
                <a:cs typeface="Arial"/>
                <a:sym typeface="Arial"/>
              </a:rPr>
              <a:t>Diverse panels of reviewers including Society Fellows (AAAS, APS, IEEE, etc.), NSF or DOE Early Career scientists, Laboratory Fellows, National Academy members, Department Chairs or Full Professors</a:t>
            </a:r>
            <a:endParaRPr sz="1400" b="0" i="0" u="none" strike="noStrike" cap="none">
              <a:solidFill>
                <a:srgbClr val="000000"/>
              </a:solidFill>
              <a:latin typeface="Arial"/>
              <a:ea typeface="Arial"/>
              <a:cs typeface="Arial"/>
              <a:sym typeface="Arial"/>
            </a:endParaRPr>
          </a:p>
          <a:p>
            <a:pPr marL="230188" marR="0" lvl="0" indent="-230188" algn="l" rtl="0">
              <a:lnSpc>
                <a:spcPct val="100000"/>
              </a:lnSpc>
              <a:spcBef>
                <a:spcPts val="1800"/>
              </a:spcBef>
              <a:spcAft>
                <a:spcPts val="0"/>
              </a:spcAft>
              <a:buClr>
                <a:schemeClr val="dk2"/>
              </a:buClr>
              <a:buSzPts val="2400"/>
              <a:buFont typeface="Arial"/>
              <a:buChar char="•"/>
            </a:pPr>
            <a:r>
              <a:rPr lang="en-US" sz="2400" b="0" i="0" u="none" strike="noStrike" cap="none">
                <a:solidFill>
                  <a:schemeClr val="dk1"/>
                </a:solidFill>
                <a:latin typeface="Arial"/>
                <a:ea typeface="Arial"/>
                <a:cs typeface="Arial"/>
                <a:sym typeface="Arial"/>
              </a:rPr>
              <a:t>Significant carryover from year to year to promote continuity</a:t>
            </a:r>
            <a:endParaRPr sz="1400" b="0" i="0" u="none" strike="noStrike" cap="none">
              <a:solidFill>
                <a:srgbClr val="000000"/>
              </a:solidFill>
              <a:latin typeface="Arial"/>
              <a:ea typeface="Arial"/>
              <a:cs typeface="Arial"/>
              <a:sym typeface="Arial"/>
            </a:endParaRPr>
          </a:p>
          <a:p>
            <a:pPr marL="230188" marR="0" lvl="0" indent="-230188" algn="l" rtl="0">
              <a:lnSpc>
                <a:spcPct val="100000"/>
              </a:lnSpc>
              <a:spcBef>
                <a:spcPts val="1800"/>
              </a:spcBef>
              <a:spcAft>
                <a:spcPts val="0"/>
              </a:spcAft>
              <a:buClr>
                <a:schemeClr val="dk2"/>
              </a:buClr>
              <a:buSzPts val="2400"/>
              <a:buFont typeface="Arial"/>
              <a:buChar char="•"/>
            </a:pPr>
            <a:r>
              <a:rPr lang="en-US" sz="2400" b="0" i="0" u="none" strike="noStrike" cap="none">
                <a:solidFill>
                  <a:schemeClr val="dk1"/>
                </a:solidFill>
                <a:latin typeface="Arial"/>
                <a:ea typeface="Arial"/>
                <a:cs typeface="Arial"/>
                <a:sym typeface="Arial"/>
              </a:rPr>
              <a:t>When appropriate, proposals may also be assessed by a separate Data and AI Panel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254"/>
        <p:cNvGrpSpPr/>
        <p:nvPr/>
      </p:nvGrpSpPr>
      <p:grpSpPr>
        <a:xfrm>
          <a:off x="0" y="0"/>
          <a:ext cx="0" cy="0"/>
          <a:chOff x="0" y="0"/>
          <a:chExt cx="0" cy="0"/>
        </a:xfrm>
      </p:grpSpPr>
      <p:sp>
        <p:nvSpPr>
          <p:cNvPr id="255" name="Google Shape;255;p31"/>
          <p:cNvSpPr txBox="1">
            <a:spLocks noGrp="1"/>
          </p:cNvSpPr>
          <p:nvPr>
            <p:ph type="title"/>
          </p:nvPr>
        </p:nvSpPr>
        <p:spPr>
          <a:xfrm>
            <a:off x="148272" y="177114"/>
            <a:ext cx="10972800" cy="589392"/>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New Early Career Path</a:t>
            </a:r>
            <a:endParaRPr/>
          </a:p>
        </p:txBody>
      </p:sp>
      <p:sp>
        <p:nvSpPr>
          <p:cNvPr id="256" name="Google Shape;256;p31"/>
          <p:cNvSpPr/>
          <p:nvPr/>
        </p:nvSpPr>
        <p:spPr>
          <a:xfrm>
            <a:off x="10147101" y="-1"/>
            <a:ext cx="2067499" cy="3657600"/>
          </a:xfrm>
          <a:prstGeom prst="flowChartOffpageConnector">
            <a:avLst/>
          </a:prstGeom>
          <a:solidFill>
            <a:srgbClr val="CF3C02"/>
          </a:solidFill>
          <a:ln w="9525" cap="flat" cmpd="sng">
            <a:solidFill>
              <a:srgbClr val="CF3C02"/>
            </a:solidFill>
            <a:prstDash val="solid"/>
            <a:round/>
            <a:headEnd type="none" w="sm" len="sm"/>
            <a:tailEnd type="none" w="sm" len="sm"/>
          </a:ln>
          <a:effectLst>
            <a:outerShdw blurRad="40000" dist="23000" dir="5400000" rotWithShape="0">
              <a:srgbClr val="000000">
                <a:alpha val="3215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7" name="Google Shape;257;p31"/>
          <p:cNvSpPr txBox="1"/>
          <p:nvPr/>
        </p:nvSpPr>
        <p:spPr>
          <a:xfrm>
            <a:off x="10737301" y="170986"/>
            <a:ext cx="84189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Black"/>
                <a:ea typeface="Arial Black"/>
                <a:cs typeface="Arial Black"/>
                <a:sym typeface="Arial Black"/>
              </a:rPr>
              <a:t>TIPS</a:t>
            </a:r>
            <a:endParaRPr sz="1400" b="0" i="0" u="none" strike="noStrike" cap="none">
              <a:solidFill>
                <a:srgbClr val="000000"/>
              </a:solidFill>
              <a:latin typeface="Arial"/>
              <a:ea typeface="Arial"/>
              <a:cs typeface="Arial"/>
              <a:sym typeface="Arial"/>
            </a:endParaRPr>
          </a:p>
        </p:txBody>
      </p:sp>
      <p:cxnSp>
        <p:nvCxnSpPr>
          <p:cNvPr id="258" name="Google Shape;258;p31"/>
          <p:cNvCxnSpPr/>
          <p:nvPr/>
        </p:nvCxnSpPr>
        <p:spPr>
          <a:xfrm rot="10800000">
            <a:off x="10399207" y="571096"/>
            <a:ext cx="1518084" cy="0"/>
          </a:xfrm>
          <a:prstGeom prst="straightConnector1">
            <a:avLst/>
          </a:prstGeom>
          <a:noFill/>
          <a:ln w="9525" cap="flat" cmpd="sng">
            <a:solidFill>
              <a:schemeClr val="lt1"/>
            </a:solidFill>
            <a:prstDash val="solid"/>
            <a:round/>
            <a:headEnd type="none" w="sm" len="sm"/>
            <a:tailEnd type="none" w="sm" len="sm"/>
          </a:ln>
        </p:spPr>
      </p:cxnSp>
      <p:sp>
        <p:nvSpPr>
          <p:cNvPr id="259" name="Google Shape;259;p31"/>
          <p:cNvSpPr txBox="1"/>
          <p:nvPr/>
        </p:nvSpPr>
        <p:spPr>
          <a:xfrm>
            <a:off x="10124501" y="663430"/>
            <a:ext cx="2067499"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2F2F2"/>
                </a:solidFill>
                <a:latin typeface="Arial Black"/>
                <a:ea typeface="Arial Black"/>
                <a:cs typeface="Arial Black"/>
                <a:sym typeface="Arial Black"/>
              </a:rPr>
              <a:t>Do </a:t>
            </a:r>
            <a:r>
              <a:rPr lang="en-US" sz="1800" b="0" i="0" u="none" strike="noStrike" cap="none">
                <a:solidFill>
                  <a:srgbClr val="F2F2F2"/>
                </a:solidFill>
                <a:latin typeface="Arial Narrow"/>
                <a:ea typeface="Arial Narrow"/>
                <a:cs typeface="Arial Narrow"/>
                <a:sym typeface="Arial Narrow"/>
              </a:rPr>
              <a:t>examine the Frequently Asked Questions for these and other topics.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2F2F2"/>
                </a:solidFill>
                <a:latin typeface="Arial Narrow"/>
                <a:ea typeface="Arial Narrow"/>
                <a:cs typeface="Arial Narrow"/>
                <a:sym typeface="Arial Narrow"/>
              </a:rPr>
              <a:t> (#20 - #23)</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2F2F2"/>
              </a:solidFill>
              <a:latin typeface="Arial Narrow"/>
              <a:ea typeface="Arial Narrow"/>
              <a:cs typeface="Arial Narrow"/>
              <a:sym typeface="Arial Narrow"/>
            </a:endParaRPr>
          </a:p>
        </p:txBody>
      </p:sp>
      <p:sp>
        <p:nvSpPr>
          <p:cNvPr id="260" name="Google Shape;260;p31"/>
          <p:cNvSpPr txBox="1">
            <a:spLocks noGrp="1"/>
          </p:cNvSpPr>
          <p:nvPr>
            <p:ph type="body" idx="1"/>
          </p:nvPr>
        </p:nvSpPr>
        <p:spPr>
          <a:xfrm>
            <a:off x="435804" y="766505"/>
            <a:ext cx="9186600" cy="5587800"/>
          </a:xfrm>
          <a:prstGeom prst="rect">
            <a:avLst/>
          </a:prstGeom>
          <a:noFill/>
          <a:ln>
            <a:noFill/>
          </a:ln>
        </p:spPr>
        <p:txBody>
          <a:bodyPr spcFirstLastPara="1" wrap="square" lIns="91425" tIns="45700" rIns="91425" bIns="45700" anchor="t" anchorCtr="0">
            <a:normAutofit/>
          </a:bodyPr>
          <a:lstStyle/>
          <a:p>
            <a:pPr marL="229870" lvl="0" indent="-229870" algn="l" rtl="0">
              <a:lnSpc>
                <a:spcPct val="90000"/>
              </a:lnSpc>
              <a:spcBef>
                <a:spcPts val="0"/>
              </a:spcBef>
              <a:spcAft>
                <a:spcPts val="0"/>
              </a:spcAft>
              <a:buSzPts val="2800"/>
              <a:buChar char="•"/>
            </a:pPr>
            <a:r>
              <a:rPr lang="en-US"/>
              <a:t>Why?</a:t>
            </a:r>
            <a:endParaRPr/>
          </a:p>
          <a:p>
            <a:pPr marL="625475" lvl="1" indent="-279400" algn="l" rtl="0">
              <a:lnSpc>
                <a:spcPct val="90000"/>
              </a:lnSpc>
              <a:spcBef>
                <a:spcPts val="0"/>
              </a:spcBef>
              <a:spcAft>
                <a:spcPts val="0"/>
              </a:spcAft>
              <a:buSzPts val="1800"/>
              <a:buChar char="–"/>
            </a:pPr>
            <a:r>
              <a:rPr lang="en-US"/>
              <a:t>INCITE looks to support and encourage the next generation of researchers by committing 10% of allocatable hours</a:t>
            </a:r>
            <a:endParaRPr/>
          </a:p>
          <a:p>
            <a:pPr marL="914400" lvl="0" indent="0" algn="l" rtl="0">
              <a:lnSpc>
                <a:spcPct val="90000"/>
              </a:lnSpc>
              <a:spcBef>
                <a:spcPts val="0"/>
              </a:spcBef>
              <a:spcAft>
                <a:spcPts val="0"/>
              </a:spcAft>
              <a:buSzPts val="2800"/>
              <a:buNone/>
            </a:pPr>
            <a:endParaRPr sz="1500"/>
          </a:p>
          <a:p>
            <a:pPr marL="229870" lvl="0" indent="-229870" algn="l" rtl="0">
              <a:lnSpc>
                <a:spcPct val="90000"/>
              </a:lnSpc>
              <a:spcBef>
                <a:spcPts val="0"/>
              </a:spcBef>
              <a:spcAft>
                <a:spcPts val="0"/>
              </a:spcAft>
              <a:buSzPts val="2800"/>
              <a:buChar char="•"/>
            </a:pPr>
            <a:r>
              <a:rPr lang="en-US"/>
              <a:t>Who can apply to the Early Career Path?</a:t>
            </a:r>
            <a:endParaRPr/>
          </a:p>
          <a:p>
            <a:pPr marL="625157" lvl="1" indent="-229869" algn="l" rtl="0">
              <a:lnSpc>
                <a:spcPct val="90000"/>
              </a:lnSpc>
              <a:spcBef>
                <a:spcPts val="800"/>
              </a:spcBef>
              <a:spcAft>
                <a:spcPts val="0"/>
              </a:spcAft>
              <a:buClr>
                <a:schemeClr val="dk1"/>
              </a:buClr>
              <a:buSzPts val="2400"/>
              <a:buChar char="–"/>
            </a:pPr>
            <a:r>
              <a:rPr lang="en-US"/>
              <a:t>Researchers less than 10 years out from their PhD who need LCF-level capabilities to advance their overall research plan, and who have not been a previous INCITE PI.</a:t>
            </a:r>
            <a:endParaRPr/>
          </a:p>
          <a:p>
            <a:pPr marL="229870" lvl="0" indent="-229870" algn="l" rtl="0">
              <a:lnSpc>
                <a:spcPct val="90000"/>
              </a:lnSpc>
              <a:spcBef>
                <a:spcPts val="1400"/>
              </a:spcBef>
              <a:spcAft>
                <a:spcPts val="0"/>
              </a:spcAft>
              <a:buSzPts val="2800"/>
              <a:buChar char="•"/>
            </a:pPr>
            <a:r>
              <a:rPr lang="en-US"/>
              <a:t>How to apply to the Early Career Path?</a:t>
            </a:r>
            <a:endParaRPr/>
          </a:p>
          <a:p>
            <a:pPr marL="625157" lvl="1" indent="-229869" algn="l" rtl="0">
              <a:lnSpc>
                <a:spcPct val="90000"/>
              </a:lnSpc>
              <a:spcBef>
                <a:spcPts val="800"/>
              </a:spcBef>
              <a:spcAft>
                <a:spcPts val="0"/>
              </a:spcAft>
              <a:buClr>
                <a:schemeClr val="dk1"/>
              </a:buClr>
              <a:buSzPts val="2400"/>
              <a:buChar char="–"/>
            </a:pPr>
            <a:r>
              <a:rPr lang="en-US"/>
              <a:t>The option to self-identify as Early Career will be available on the INCITE 2026 application. </a:t>
            </a:r>
            <a:endParaRPr sz="2400">
              <a:latin typeface="Arial"/>
              <a:ea typeface="Arial"/>
              <a:cs typeface="Arial"/>
              <a:sym typeface="Arial"/>
            </a:endParaRPr>
          </a:p>
          <a:p>
            <a:pPr marL="230186" lvl="0" indent="-230186" algn="l" rtl="0">
              <a:lnSpc>
                <a:spcPct val="90000"/>
              </a:lnSpc>
              <a:spcBef>
                <a:spcPts val="1400"/>
              </a:spcBef>
              <a:spcAft>
                <a:spcPts val="0"/>
              </a:spcAft>
              <a:buSzPts val="2800"/>
              <a:buChar char="•"/>
            </a:pPr>
            <a:r>
              <a:rPr lang="en-US"/>
              <a:t>Will it increase my chances of an award?</a:t>
            </a:r>
            <a:endParaRPr/>
          </a:p>
          <a:p>
            <a:pPr marL="625475" lvl="1" indent="-279400" algn="l" rtl="0">
              <a:lnSpc>
                <a:spcPct val="90000"/>
              </a:lnSpc>
              <a:spcBef>
                <a:spcPts val="1400"/>
              </a:spcBef>
              <a:spcAft>
                <a:spcPts val="0"/>
              </a:spcAft>
              <a:buSzPts val="1800"/>
              <a:buChar char="–"/>
            </a:pPr>
            <a:r>
              <a:rPr lang="en-US"/>
              <a:t>If you qualify, it could. Overall, projects must still be meritorious in the peer review and computationally ready.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73"/>
          <p:cNvSpPr/>
          <p:nvPr/>
        </p:nvSpPr>
        <p:spPr>
          <a:xfrm>
            <a:off x="8559596" y="4155970"/>
            <a:ext cx="3200400" cy="22152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7" name="Google Shape;267;p73"/>
          <p:cNvSpPr/>
          <p:nvPr/>
        </p:nvSpPr>
        <p:spPr>
          <a:xfrm>
            <a:off x="1674440" y="4157809"/>
            <a:ext cx="3200400" cy="2215200"/>
          </a:xfrm>
          <a:prstGeom prst="rect">
            <a:avLst/>
          </a:prstGeom>
          <a:solidFill>
            <a:srgbClr val="F2DA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8" name="Google Shape;268;p73"/>
          <p:cNvSpPr/>
          <p:nvPr/>
        </p:nvSpPr>
        <p:spPr>
          <a:xfrm>
            <a:off x="5136587" y="4157810"/>
            <a:ext cx="3200400" cy="2215200"/>
          </a:xfrm>
          <a:prstGeom prst="rect">
            <a:avLst/>
          </a:prstGeom>
          <a:solidFill>
            <a:srgbClr val="DAE5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9" name="Google Shape;269;p73"/>
          <p:cNvSpPr/>
          <p:nvPr/>
        </p:nvSpPr>
        <p:spPr>
          <a:xfrm>
            <a:off x="1674440" y="1655102"/>
            <a:ext cx="3212100" cy="532800"/>
          </a:xfrm>
          <a:prstGeom prst="rect">
            <a:avLst/>
          </a:prstGeom>
          <a:solidFill>
            <a:srgbClr val="D03B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0" name="Google Shape;270;p73"/>
          <p:cNvSpPr/>
          <p:nvPr/>
        </p:nvSpPr>
        <p:spPr>
          <a:xfrm>
            <a:off x="1674440" y="2239621"/>
            <a:ext cx="3200400" cy="1866600"/>
          </a:xfrm>
          <a:prstGeom prst="rect">
            <a:avLst/>
          </a:prstGeom>
          <a:solidFill>
            <a:srgbClr val="F2DA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1" name="Google Shape;271;p73"/>
          <p:cNvSpPr/>
          <p:nvPr/>
        </p:nvSpPr>
        <p:spPr>
          <a:xfrm>
            <a:off x="2435985" y="837255"/>
            <a:ext cx="1737300" cy="1737300"/>
          </a:xfrm>
          <a:prstGeom prst="ellipse">
            <a:avLst/>
          </a:prstGeom>
          <a:noFill/>
          <a:ln w="13017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2" name="Google Shape;272;p73"/>
          <p:cNvSpPr txBox="1">
            <a:spLocks noGrp="1"/>
          </p:cNvSpPr>
          <p:nvPr>
            <p:ph type="title"/>
          </p:nvPr>
        </p:nvSpPr>
        <p:spPr>
          <a:xfrm>
            <a:off x="148275" y="177125"/>
            <a:ext cx="11857200" cy="589500"/>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INCITE HPC Resources 1Y, 2Y and 3Y proposals</a:t>
            </a:r>
            <a:endParaRPr/>
          </a:p>
        </p:txBody>
      </p:sp>
      <p:sp>
        <p:nvSpPr>
          <p:cNvPr id="273" name="Google Shape;273;p73"/>
          <p:cNvSpPr/>
          <p:nvPr/>
        </p:nvSpPr>
        <p:spPr>
          <a:xfrm>
            <a:off x="2510111" y="912439"/>
            <a:ext cx="1581900" cy="1581900"/>
          </a:xfrm>
          <a:prstGeom prst="ellipse">
            <a:avLst/>
          </a:prstGeom>
          <a:solidFill>
            <a:schemeClr val="lt1"/>
          </a:solidFill>
          <a:ln w="38100" cap="flat" cmpd="sng">
            <a:solidFill>
              <a:srgbClr val="D03B0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4" name="Google Shape;274;p73"/>
          <p:cNvSpPr txBox="1"/>
          <p:nvPr/>
        </p:nvSpPr>
        <p:spPr>
          <a:xfrm>
            <a:off x="2471162" y="1423227"/>
            <a:ext cx="1594200" cy="550200"/>
          </a:xfrm>
          <a:prstGeom prst="rect">
            <a:avLst/>
          </a:prstGeom>
          <a:noFill/>
          <a:ln>
            <a:noFill/>
          </a:ln>
        </p:spPr>
        <p:txBody>
          <a:bodyPr spcFirstLastPara="1" wrap="square" lIns="91425" tIns="45700" rIns="91425" bIns="45700" anchor="t" anchorCtr="0">
            <a:noAutofit/>
          </a:bodyPr>
          <a:lstStyle/>
          <a:p>
            <a:pPr marL="0" marR="0" lvl="0" indent="0" algn="ctr" rtl="0">
              <a:lnSpc>
                <a:spcPct val="95000"/>
              </a:lnSpc>
              <a:spcBef>
                <a:spcPts val="0"/>
              </a:spcBef>
              <a:spcAft>
                <a:spcPts val="0"/>
              </a:spcAft>
              <a:buClr>
                <a:schemeClr val="dk2"/>
              </a:buClr>
              <a:buSzPts val="3400"/>
              <a:buFont typeface="Arial Black"/>
              <a:buNone/>
            </a:pPr>
            <a:r>
              <a:rPr lang="en-US" sz="2600" b="0" i="0" u="none" strike="noStrike" cap="none">
                <a:solidFill>
                  <a:srgbClr val="D03B02"/>
                </a:solidFill>
                <a:latin typeface="Arial Black"/>
                <a:ea typeface="Arial Black"/>
                <a:cs typeface="Arial Black"/>
                <a:sym typeface="Arial Black"/>
              </a:rPr>
              <a:t>Year 1</a:t>
            </a:r>
            <a:endParaRPr sz="2600" b="0" i="0" u="none" strike="noStrike" cap="none">
              <a:solidFill>
                <a:srgbClr val="D03B02"/>
              </a:solidFill>
              <a:highlight>
                <a:srgbClr val="FFFF00"/>
              </a:highlight>
              <a:latin typeface="Arial Black"/>
              <a:ea typeface="Arial Black"/>
              <a:cs typeface="Arial Black"/>
              <a:sym typeface="Arial Black"/>
            </a:endParaRPr>
          </a:p>
        </p:txBody>
      </p:sp>
      <p:sp>
        <p:nvSpPr>
          <p:cNvPr id="275" name="Google Shape;275;p73"/>
          <p:cNvSpPr/>
          <p:nvPr/>
        </p:nvSpPr>
        <p:spPr>
          <a:xfrm>
            <a:off x="5136588" y="1655102"/>
            <a:ext cx="3200400" cy="537900"/>
          </a:xfrm>
          <a:prstGeom prst="rect">
            <a:avLst/>
          </a:prstGeom>
          <a:solidFill>
            <a:srgbClr val="0067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6" name="Google Shape;276;p73"/>
          <p:cNvSpPr/>
          <p:nvPr/>
        </p:nvSpPr>
        <p:spPr>
          <a:xfrm>
            <a:off x="5136587" y="2239620"/>
            <a:ext cx="3200400" cy="1866600"/>
          </a:xfrm>
          <a:prstGeom prst="rect">
            <a:avLst/>
          </a:prstGeom>
          <a:solidFill>
            <a:srgbClr val="DAE5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77" name="Google Shape;277;p73" descr="Chart&#10;&#10;Description automatically generated with low confidence"/>
          <p:cNvPicPr preferRelativeResize="0"/>
          <p:nvPr/>
        </p:nvPicPr>
        <p:blipFill rotWithShape="1">
          <a:blip r:embed="rId3">
            <a:alphaModFix/>
          </a:blip>
          <a:srcRect/>
          <a:stretch/>
        </p:blipFill>
        <p:spPr>
          <a:xfrm>
            <a:off x="5275900" y="4629453"/>
            <a:ext cx="2021750" cy="1137247"/>
          </a:xfrm>
          <a:prstGeom prst="rect">
            <a:avLst/>
          </a:prstGeom>
          <a:noFill/>
          <a:ln>
            <a:noFill/>
          </a:ln>
        </p:spPr>
      </p:pic>
      <p:sp>
        <p:nvSpPr>
          <p:cNvPr id="278" name="Google Shape;278;p73"/>
          <p:cNvSpPr/>
          <p:nvPr/>
        </p:nvSpPr>
        <p:spPr>
          <a:xfrm>
            <a:off x="8537104" y="1668811"/>
            <a:ext cx="3200400" cy="524400"/>
          </a:xfrm>
          <a:prstGeom prst="rect">
            <a:avLst/>
          </a:prstGeom>
          <a:solidFill>
            <a:srgbClr val="2C2C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9" name="Google Shape;279;p73"/>
          <p:cNvSpPr/>
          <p:nvPr/>
        </p:nvSpPr>
        <p:spPr>
          <a:xfrm>
            <a:off x="8571949" y="2239621"/>
            <a:ext cx="3200400" cy="18666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0" name="Google Shape;280;p73"/>
          <p:cNvSpPr txBox="1"/>
          <p:nvPr/>
        </p:nvSpPr>
        <p:spPr>
          <a:xfrm>
            <a:off x="7339556" y="5006317"/>
            <a:ext cx="1008600" cy="538800"/>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C2C2C"/>
                </a:solidFill>
                <a:latin typeface="Arial"/>
                <a:ea typeface="Arial"/>
                <a:cs typeface="Arial"/>
                <a:sym typeface="Arial"/>
              </a:rPr>
              <a:t>Aurora</a:t>
            </a:r>
            <a:br>
              <a:rPr lang="en-US" sz="1400" b="1" i="0" u="none" strike="noStrike" cap="none">
                <a:solidFill>
                  <a:srgbClr val="2C2C2C"/>
                </a:solidFill>
                <a:latin typeface="Arial"/>
                <a:ea typeface="Arial"/>
                <a:cs typeface="Arial"/>
                <a:sym typeface="Arial"/>
              </a:rPr>
            </a:br>
            <a:r>
              <a:rPr lang="en-US" sz="1500" b="0" i="0" u="none" strike="noStrike" cap="none">
                <a:solidFill>
                  <a:srgbClr val="2C2C2C"/>
                </a:solidFill>
                <a:latin typeface="Arial"/>
                <a:ea typeface="Arial"/>
                <a:cs typeface="Arial"/>
                <a:sym typeface="Arial"/>
              </a:rPr>
              <a:t>Intel-HPE</a:t>
            </a:r>
            <a:endParaRPr sz="1400" b="0" i="0" u="none" strike="noStrike" cap="none">
              <a:solidFill>
                <a:srgbClr val="000000"/>
              </a:solidFill>
              <a:latin typeface="Arial"/>
              <a:ea typeface="Arial"/>
              <a:cs typeface="Arial"/>
              <a:sym typeface="Arial"/>
            </a:endParaRPr>
          </a:p>
        </p:txBody>
      </p:sp>
      <p:sp>
        <p:nvSpPr>
          <p:cNvPr id="281" name="Google Shape;281;p73"/>
          <p:cNvSpPr txBox="1"/>
          <p:nvPr/>
        </p:nvSpPr>
        <p:spPr>
          <a:xfrm>
            <a:off x="7155070" y="2873440"/>
            <a:ext cx="1040700" cy="538800"/>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C2C2C"/>
                </a:solidFill>
                <a:latin typeface="Arial"/>
                <a:ea typeface="Arial"/>
                <a:cs typeface="Arial"/>
                <a:sym typeface="Arial"/>
              </a:rPr>
              <a:t>Frontier</a:t>
            </a:r>
            <a:br>
              <a:rPr lang="en-US" sz="1400" b="1" i="0" u="none" strike="noStrike" cap="none">
                <a:solidFill>
                  <a:srgbClr val="2C2C2C"/>
                </a:solidFill>
                <a:latin typeface="Arial"/>
                <a:ea typeface="Arial"/>
                <a:cs typeface="Arial"/>
                <a:sym typeface="Arial"/>
              </a:rPr>
            </a:br>
            <a:r>
              <a:rPr lang="en-US" sz="1500" b="0" i="0" u="none" strike="noStrike" cap="none">
                <a:solidFill>
                  <a:srgbClr val="2C2C2C"/>
                </a:solidFill>
                <a:latin typeface="Arial"/>
                <a:ea typeface="Arial"/>
                <a:cs typeface="Arial"/>
                <a:sym typeface="Arial"/>
              </a:rPr>
              <a:t>Cray/HPE</a:t>
            </a:r>
            <a:endParaRPr sz="1400" b="0" i="0" u="none" strike="noStrike" cap="none">
              <a:solidFill>
                <a:srgbClr val="000000"/>
              </a:solidFill>
              <a:latin typeface="Arial"/>
              <a:ea typeface="Arial"/>
              <a:cs typeface="Arial"/>
              <a:sym typeface="Arial"/>
            </a:endParaRPr>
          </a:p>
        </p:txBody>
      </p:sp>
      <p:sp>
        <p:nvSpPr>
          <p:cNvPr id="282" name="Google Shape;282;p73"/>
          <p:cNvSpPr/>
          <p:nvPr/>
        </p:nvSpPr>
        <p:spPr>
          <a:xfrm>
            <a:off x="5910032" y="823210"/>
            <a:ext cx="1737300" cy="1737300"/>
          </a:xfrm>
          <a:prstGeom prst="ellipse">
            <a:avLst/>
          </a:prstGeom>
          <a:noFill/>
          <a:ln w="13017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3" name="Google Shape;283;p73"/>
          <p:cNvSpPr/>
          <p:nvPr/>
        </p:nvSpPr>
        <p:spPr>
          <a:xfrm>
            <a:off x="5984158" y="898394"/>
            <a:ext cx="1581900" cy="1581900"/>
          </a:xfrm>
          <a:prstGeom prst="ellipse">
            <a:avLst/>
          </a:prstGeom>
          <a:solidFill>
            <a:schemeClr val="lt1"/>
          </a:solidFill>
          <a:ln w="38100" cap="flat" cmpd="sng">
            <a:solidFill>
              <a:srgbClr val="00679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73"/>
          <p:cNvSpPr txBox="1"/>
          <p:nvPr/>
        </p:nvSpPr>
        <p:spPr>
          <a:xfrm>
            <a:off x="5984158" y="1397588"/>
            <a:ext cx="1594200" cy="550200"/>
          </a:xfrm>
          <a:prstGeom prst="rect">
            <a:avLst/>
          </a:prstGeom>
          <a:noFill/>
          <a:ln>
            <a:noFill/>
          </a:ln>
        </p:spPr>
        <p:txBody>
          <a:bodyPr spcFirstLastPara="1" wrap="square" lIns="91425" tIns="45700" rIns="91425" bIns="45700" anchor="t" anchorCtr="0">
            <a:noAutofit/>
          </a:bodyPr>
          <a:lstStyle/>
          <a:p>
            <a:pPr marL="0" marR="0" lvl="0" indent="0" algn="ctr" rtl="0">
              <a:lnSpc>
                <a:spcPct val="95000"/>
              </a:lnSpc>
              <a:spcBef>
                <a:spcPts val="0"/>
              </a:spcBef>
              <a:spcAft>
                <a:spcPts val="0"/>
              </a:spcAft>
              <a:buClr>
                <a:schemeClr val="dk2"/>
              </a:buClr>
              <a:buSzPts val="3400"/>
              <a:buFont typeface="Arial Black"/>
              <a:buNone/>
            </a:pPr>
            <a:r>
              <a:rPr lang="en-US" sz="2600" b="0" i="0" u="none" strike="noStrike" cap="none">
                <a:solidFill>
                  <a:srgbClr val="00679A"/>
                </a:solidFill>
                <a:latin typeface="Arial Black"/>
                <a:ea typeface="Arial Black"/>
                <a:cs typeface="Arial Black"/>
                <a:sym typeface="Arial Black"/>
              </a:rPr>
              <a:t>Year 2</a:t>
            </a:r>
            <a:endParaRPr sz="2600" b="0" i="0" u="none" strike="noStrike" cap="none">
              <a:solidFill>
                <a:srgbClr val="00679A"/>
              </a:solidFill>
              <a:highlight>
                <a:srgbClr val="FFFF00"/>
              </a:highlight>
              <a:latin typeface="Arial Black"/>
              <a:ea typeface="Arial Black"/>
              <a:cs typeface="Arial Black"/>
              <a:sym typeface="Arial Black"/>
            </a:endParaRPr>
          </a:p>
        </p:txBody>
      </p:sp>
      <p:pic>
        <p:nvPicPr>
          <p:cNvPr id="285" name="Google Shape;285;p73"/>
          <p:cNvPicPr preferRelativeResize="0"/>
          <p:nvPr/>
        </p:nvPicPr>
        <p:blipFill rotWithShape="1">
          <a:blip r:embed="rId4">
            <a:alphaModFix/>
          </a:blip>
          <a:srcRect/>
          <a:stretch/>
        </p:blipFill>
        <p:spPr>
          <a:xfrm>
            <a:off x="161681" y="2817402"/>
            <a:ext cx="1352394" cy="696483"/>
          </a:xfrm>
          <a:prstGeom prst="rect">
            <a:avLst/>
          </a:prstGeom>
          <a:noFill/>
          <a:ln>
            <a:noFill/>
          </a:ln>
        </p:spPr>
      </p:pic>
      <p:pic>
        <p:nvPicPr>
          <p:cNvPr id="286" name="Google Shape;286;p73"/>
          <p:cNvPicPr preferRelativeResize="0"/>
          <p:nvPr/>
        </p:nvPicPr>
        <p:blipFill rotWithShape="1">
          <a:blip r:embed="rId5">
            <a:alphaModFix/>
          </a:blip>
          <a:srcRect/>
          <a:stretch/>
        </p:blipFill>
        <p:spPr>
          <a:xfrm>
            <a:off x="78442" y="4885744"/>
            <a:ext cx="1527050" cy="529377"/>
          </a:xfrm>
          <a:prstGeom prst="rect">
            <a:avLst/>
          </a:prstGeom>
          <a:noFill/>
          <a:ln>
            <a:noFill/>
          </a:ln>
        </p:spPr>
      </p:pic>
      <p:pic>
        <p:nvPicPr>
          <p:cNvPr id="287" name="Google Shape;287;p73"/>
          <p:cNvPicPr preferRelativeResize="0"/>
          <p:nvPr/>
        </p:nvPicPr>
        <p:blipFill rotWithShape="1">
          <a:blip r:embed="rId6">
            <a:alphaModFix/>
          </a:blip>
          <a:srcRect/>
          <a:stretch/>
        </p:blipFill>
        <p:spPr>
          <a:xfrm>
            <a:off x="8766275" y="2701224"/>
            <a:ext cx="1655123" cy="947600"/>
          </a:xfrm>
          <a:prstGeom prst="rect">
            <a:avLst/>
          </a:prstGeom>
          <a:noFill/>
          <a:ln>
            <a:noFill/>
          </a:ln>
        </p:spPr>
      </p:pic>
      <p:sp>
        <p:nvSpPr>
          <p:cNvPr id="288" name="Google Shape;288;p73"/>
          <p:cNvSpPr txBox="1"/>
          <p:nvPr/>
        </p:nvSpPr>
        <p:spPr>
          <a:xfrm>
            <a:off x="10475972" y="2905328"/>
            <a:ext cx="1040700" cy="538800"/>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C2C2C"/>
                </a:solidFill>
                <a:latin typeface="Arial"/>
                <a:ea typeface="Arial"/>
                <a:cs typeface="Arial"/>
                <a:sym typeface="Arial"/>
              </a:rPr>
              <a:t>Frontier</a:t>
            </a:r>
            <a:br>
              <a:rPr lang="en-US" sz="1400" b="1" i="0" u="none" strike="noStrike" cap="none">
                <a:solidFill>
                  <a:srgbClr val="2C2C2C"/>
                </a:solidFill>
                <a:latin typeface="Arial"/>
                <a:ea typeface="Arial"/>
                <a:cs typeface="Arial"/>
                <a:sym typeface="Arial"/>
              </a:rPr>
            </a:br>
            <a:r>
              <a:rPr lang="en-US" sz="1500" b="0" i="0" u="none" strike="noStrike" cap="none">
                <a:solidFill>
                  <a:srgbClr val="2C2C2C"/>
                </a:solidFill>
                <a:latin typeface="Arial"/>
                <a:ea typeface="Arial"/>
                <a:cs typeface="Arial"/>
                <a:sym typeface="Arial"/>
              </a:rPr>
              <a:t>Cray/HPE</a:t>
            </a:r>
            <a:endParaRPr sz="1400" b="0" i="0" u="none" strike="noStrike" cap="none">
              <a:solidFill>
                <a:srgbClr val="000000"/>
              </a:solidFill>
              <a:latin typeface="Arial"/>
              <a:ea typeface="Arial"/>
              <a:cs typeface="Arial"/>
              <a:sym typeface="Arial"/>
            </a:endParaRPr>
          </a:p>
        </p:txBody>
      </p:sp>
      <p:sp>
        <p:nvSpPr>
          <p:cNvPr id="289" name="Google Shape;289;p73"/>
          <p:cNvSpPr/>
          <p:nvPr/>
        </p:nvSpPr>
        <p:spPr>
          <a:xfrm>
            <a:off x="9355935" y="755913"/>
            <a:ext cx="1737300" cy="1737300"/>
          </a:xfrm>
          <a:prstGeom prst="ellipse">
            <a:avLst/>
          </a:prstGeom>
          <a:noFill/>
          <a:ln w="13017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0" name="Google Shape;290;p73"/>
          <p:cNvSpPr/>
          <p:nvPr/>
        </p:nvSpPr>
        <p:spPr>
          <a:xfrm>
            <a:off x="9430061" y="831097"/>
            <a:ext cx="1581900" cy="1581900"/>
          </a:xfrm>
          <a:prstGeom prst="ellipse">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91" name="Google Shape;291;p73"/>
          <p:cNvSpPr txBox="1"/>
          <p:nvPr/>
        </p:nvSpPr>
        <p:spPr>
          <a:xfrm>
            <a:off x="9430061" y="1406491"/>
            <a:ext cx="1594200" cy="550200"/>
          </a:xfrm>
          <a:prstGeom prst="rect">
            <a:avLst/>
          </a:prstGeom>
          <a:noFill/>
          <a:ln>
            <a:noFill/>
          </a:ln>
        </p:spPr>
        <p:txBody>
          <a:bodyPr spcFirstLastPara="1" wrap="square" lIns="91425" tIns="45700" rIns="91425" bIns="45700" anchor="t" anchorCtr="0">
            <a:noAutofit/>
          </a:bodyPr>
          <a:lstStyle/>
          <a:p>
            <a:pPr marL="0" marR="0" lvl="0" indent="0" algn="ctr" rtl="0">
              <a:lnSpc>
                <a:spcPct val="95000"/>
              </a:lnSpc>
              <a:spcBef>
                <a:spcPts val="0"/>
              </a:spcBef>
              <a:spcAft>
                <a:spcPts val="0"/>
              </a:spcAft>
              <a:buClr>
                <a:schemeClr val="dk2"/>
              </a:buClr>
              <a:buSzPts val="3400"/>
              <a:buFont typeface="Arial Black"/>
              <a:buNone/>
            </a:pPr>
            <a:r>
              <a:rPr lang="en-US" sz="2600" b="0" i="0" u="none" strike="noStrike" cap="none">
                <a:solidFill>
                  <a:schemeClr val="dk1"/>
                </a:solidFill>
                <a:latin typeface="Arial Black"/>
                <a:ea typeface="Arial Black"/>
                <a:cs typeface="Arial Black"/>
                <a:sym typeface="Arial Black"/>
              </a:rPr>
              <a:t>Year 3</a:t>
            </a:r>
            <a:endParaRPr sz="2600" b="0" i="0" u="none" strike="noStrike" cap="none">
              <a:solidFill>
                <a:schemeClr val="dk1"/>
              </a:solidFill>
              <a:highlight>
                <a:srgbClr val="FFFF00"/>
              </a:highlight>
              <a:latin typeface="Arial Black"/>
              <a:ea typeface="Arial Black"/>
              <a:cs typeface="Arial Black"/>
              <a:sym typeface="Arial Black"/>
            </a:endParaRPr>
          </a:p>
        </p:txBody>
      </p:sp>
      <p:pic>
        <p:nvPicPr>
          <p:cNvPr id="292" name="Google Shape;292;p73" descr="Chart&#10;&#10;Description automatically generated with low confidence"/>
          <p:cNvPicPr preferRelativeResize="0"/>
          <p:nvPr/>
        </p:nvPicPr>
        <p:blipFill rotWithShape="1">
          <a:blip r:embed="rId3">
            <a:alphaModFix/>
          </a:blip>
          <a:srcRect/>
          <a:stretch/>
        </p:blipFill>
        <p:spPr>
          <a:xfrm>
            <a:off x="8697561" y="4662990"/>
            <a:ext cx="2017014" cy="1134570"/>
          </a:xfrm>
          <a:prstGeom prst="rect">
            <a:avLst/>
          </a:prstGeom>
          <a:noFill/>
          <a:ln>
            <a:noFill/>
          </a:ln>
        </p:spPr>
      </p:pic>
      <p:sp>
        <p:nvSpPr>
          <p:cNvPr id="293" name="Google Shape;293;p73"/>
          <p:cNvSpPr txBox="1"/>
          <p:nvPr/>
        </p:nvSpPr>
        <p:spPr>
          <a:xfrm>
            <a:off x="10756475" y="5037171"/>
            <a:ext cx="1008600" cy="538800"/>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C2C2C"/>
                </a:solidFill>
                <a:latin typeface="Arial"/>
                <a:ea typeface="Arial"/>
                <a:cs typeface="Arial"/>
                <a:sym typeface="Arial"/>
              </a:rPr>
              <a:t>Aurora</a:t>
            </a:r>
            <a:br>
              <a:rPr lang="en-US" sz="1400" b="1" i="0" u="none" strike="noStrike" cap="none">
                <a:solidFill>
                  <a:srgbClr val="2C2C2C"/>
                </a:solidFill>
                <a:latin typeface="Arial"/>
                <a:ea typeface="Arial"/>
                <a:cs typeface="Arial"/>
                <a:sym typeface="Arial"/>
              </a:rPr>
            </a:br>
            <a:r>
              <a:rPr lang="en-US" sz="1500" b="0" i="0" u="none" strike="noStrike" cap="none">
                <a:solidFill>
                  <a:srgbClr val="2C2C2C"/>
                </a:solidFill>
                <a:latin typeface="Arial"/>
                <a:ea typeface="Arial"/>
                <a:cs typeface="Arial"/>
                <a:sym typeface="Arial"/>
              </a:rPr>
              <a:t>Intel-HPE</a:t>
            </a:r>
            <a:endParaRPr sz="1400" b="0" i="0" u="none" strike="noStrike" cap="none">
              <a:solidFill>
                <a:srgbClr val="000000"/>
              </a:solidFill>
              <a:latin typeface="Arial"/>
              <a:ea typeface="Arial"/>
              <a:cs typeface="Arial"/>
              <a:sym typeface="Arial"/>
            </a:endParaRPr>
          </a:p>
        </p:txBody>
      </p:sp>
      <p:sp>
        <p:nvSpPr>
          <p:cNvPr id="294" name="Google Shape;294;p73"/>
          <p:cNvSpPr txBox="1"/>
          <p:nvPr/>
        </p:nvSpPr>
        <p:spPr>
          <a:xfrm>
            <a:off x="278328" y="1650229"/>
            <a:ext cx="1411200" cy="589500"/>
          </a:xfrm>
          <a:prstGeom prst="rect">
            <a:avLst/>
          </a:prstGeom>
          <a:noFill/>
          <a:ln>
            <a:noFill/>
          </a:ln>
        </p:spPr>
        <p:txBody>
          <a:bodyPr spcFirstLastPara="1" wrap="square" lIns="91425" tIns="45700" rIns="91425" bIns="45700" anchor="t" anchorCtr="0">
            <a:spAutoFit/>
          </a:bodyPr>
          <a:lstStyle/>
          <a:p>
            <a:pPr marL="0" marR="0" lvl="0" indent="0" algn="l" rtl="0">
              <a:lnSpc>
                <a:spcPct val="95000"/>
              </a:lnSpc>
              <a:spcBef>
                <a:spcPts val="0"/>
              </a:spcBef>
              <a:spcAft>
                <a:spcPts val="0"/>
              </a:spcAft>
              <a:buClr>
                <a:schemeClr val="dk2"/>
              </a:buClr>
              <a:buSzPts val="3400"/>
              <a:buFont typeface="Arial Black"/>
              <a:buNone/>
            </a:pPr>
            <a:r>
              <a:rPr lang="en-US" sz="3400" b="0" i="0" u="none" strike="noStrike" cap="none">
                <a:solidFill>
                  <a:schemeClr val="dk2"/>
                </a:solidFill>
                <a:latin typeface="Arial Black"/>
                <a:ea typeface="Arial Black"/>
                <a:cs typeface="Arial Black"/>
                <a:sym typeface="Arial Black"/>
              </a:rPr>
              <a:t>LCF</a:t>
            </a:r>
            <a:endParaRPr sz="1400" b="0" i="0" u="none" strike="noStrike" cap="none">
              <a:solidFill>
                <a:srgbClr val="000000"/>
              </a:solidFill>
              <a:latin typeface="Arial"/>
              <a:ea typeface="Arial"/>
              <a:cs typeface="Arial"/>
              <a:sym typeface="Arial"/>
            </a:endParaRPr>
          </a:p>
        </p:txBody>
      </p:sp>
      <p:sp>
        <p:nvSpPr>
          <p:cNvPr id="295" name="Google Shape;295;p73"/>
          <p:cNvSpPr txBox="1"/>
          <p:nvPr/>
        </p:nvSpPr>
        <p:spPr>
          <a:xfrm>
            <a:off x="2523425" y="2049576"/>
            <a:ext cx="15942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95000"/>
              </a:lnSpc>
              <a:spcBef>
                <a:spcPts val="0"/>
              </a:spcBef>
              <a:spcAft>
                <a:spcPts val="0"/>
              </a:spcAft>
              <a:buClr>
                <a:schemeClr val="dk2"/>
              </a:buClr>
              <a:buSzPts val="3400"/>
              <a:buFont typeface="Arial Black"/>
              <a:buNone/>
            </a:pPr>
            <a:r>
              <a:rPr lang="en-US" sz="1800" b="0" i="0" u="none" strike="noStrike" cap="none">
                <a:solidFill>
                  <a:srgbClr val="D03B02"/>
                </a:solidFill>
                <a:latin typeface="Arial Black"/>
                <a:ea typeface="Arial Black"/>
                <a:cs typeface="Arial Black"/>
                <a:sym typeface="Arial Black"/>
              </a:rPr>
              <a:t>202</a:t>
            </a:r>
            <a:r>
              <a:rPr lang="en-US" sz="1800">
                <a:solidFill>
                  <a:srgbClr val="D03B02"/>
                </a:solidFill>
                <a:latin typeface="Arial Black"/>
                <a:ea typeface="Arial Black"/>
                <a:cs typeface="Arial Black"/>
                <a:sym typeface="Arial Black"/>
              </a:rPr>
              <a:t>6</a:t>
            </a:r>
            <a:endParaRPr sz="1800" b="0" i="0" u="none" strike="noStrike" cap="none">
              <a:solidFill>
                <a:srgbClr val="D03B02"/>
              </a:solidFill>
              <a:latin typeface="Arial Black"/>
              <a:ea typeface="Arial Black"/>
              <a:cs typeface="Arial Black"/>
              <a:sym typeface="Arial Black"/>
            </a:endParaRPr>
          </a:p>
        </p:txBody>
      </p:sp>
      <p:sp>
        <p:nvSpPr>
          <p:cNvPr id="296" name="Google Shape;296;p73"/>
          <p:cNvSpPr txBox="1"/>
          <p:nvPr/>
        </p:nvSpPr>
        <p:spPr>
          <a:xfrm>
            <a:off x="6008288" y="2068288"/>
            <a:ext cx="15942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95000"/>
              </a:lnSpc>
              <a:spcBef>
                <a:spcPts val="0"/>
              </a:spcBef>
              <a:spcAft>
                <a:spcPts val="0"/>
              </a:spcAft>
              <a:buClr>
                <a:schemeClr val="dk2"/>
              </a:buClr>
              <a:buSzPts val="3400"/>
              <a:buFont typeface="Arial Black"/>
              <a:buNone/>
            </a:pPr>
            <a:r>
              <a:rPr lang="en-US" sz="1800" b="0" i="0" u="none" strike="noStrike" cap="none">
                <a:solidFill>
                  <a:srgbClr val="00679A"/>
                </a:solidFill>
                <a:latin typeface="Arial Black"/>
                <a:ea typeface="Arial Black"/>
                <a:cs typeface="Arial Black"/>
                <a:sym typeface="Arial Black"/>
              </a:rPr>
              <a:t>202</a:t>
            </a:r>
            <a:r>
              <a:rPr lang="en-US" sz="1800">
                <a:solidFill>
                  <a:srgbClr val="00679A"/>
                </a:solidFill>
                <a:latin typeface="Arial Black"/>
                <a:ea typeface="Arial Black"/>
                <a:cs typeface="Arial Black"/>
                <a:sym typeface="Arial Black"/>
              </a:rPr>
              <a:t>7</a:t>
            </a:r>
            <a:endParaRPr sz="1800" b="0" i="0" u="none" strike="noStrike" cap="none">
              <a:solidFill>
                <a:srgbClr val="00679A"/>
              </a:solidFill>
              <a:latin typeface="Arial Black"/>
              <a:ea typeface="Arial Black"/>
              <a:cs typeface="Arial Black"/>
              <a:sym typeface="Arial Black"/>
            </a:endParaRPr>
          </a:p>
        </p:txBody>
      </p:sp>
      <p:sp>
        <p:nvSpPr>
          <p:cNvPr id="297" name="Google Shape;297;p73"/>
          <p:cNvSpPr txBox="1"/>
          <p:nvPr/>
        </p:nvSpPr>
        <p:spPr>
          <a:xfrm>
            <a:off x="9439800" y="1998546"/>
            <a:ext cx="15942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95000"/>
              </a:lnSpc>
              <a:spcBef>
                <a:spcPts val="0"/>
              </a:spcBef>
              <a:spcAft>
                <a:spcPts val="0"/>
              </a:spcAft>
              <a:buClr>
                <a:schemeClr val="dk2"/>
              </a:buClr>
              <a:buSzPts val="3400"/>
              <a:buFont typeface="Arial Black"/>
              <a:buNone/>
            </a:pPr>
            <a:r>
              <a:rPr lang="en-US" sz="1700" b="0" i="0" u="none" strike="noStrike" cap="none">
                <a:solidFill>
                  <a:schemeClr val="dk1"/>
                </a:solidFill>
                <a:latin typeface="Arial Black"/>
                <a:ea typeface="Arial Black"/>
                <a:cs typeface="Arial Black"/>
                <a:sym typeface="Arial Black"/>
              </a:rPr>
              <a:t>202</a:t>
            </a:r>
            <a:r>
              <a:rPr lang="en-US" sz="1700">
                <a:solidFill>
                  <a:schemeClr val="dk1"/>
                </a:solidFill>
                <a:latin typeface="Arial Black"/>
                <a:ea typeface="Arial Black"/>
                <a:cs typeface="Arial Black"/>
                <a:sym typeface="Arial Black"/>
              </a:rPr>
              <a:t>8</a:t>
            </a:r>
            <a:endParaRPr sz="1700" b="0" i="0" u="none" strike="noStrike" cap="none">
              <a:solidFill>
                <a:schemeClr val="dk1"/>
              </a:solidFill>
              <a:latin typeface="Arial Black"/>
              <a:ea typeface="Arial Black"/>
              <a:cs typeface="Arial Black"/>
              <a:sym typeface="Arial Black"/>
            </a:endParaRPr>
          </a:p>
        </p:txBody>
      </p:sp>
      <p:pic>
        <p:nvPicPr>
          <p:cNvPr id="298" name="Google Shape;298;p73"/>
          <p:cNvPicPr preferRelativeResize="0"/>
          <p:nvPr/>
        </p:nvPicPr>
        <p:blipFill rotWithShape="1">
          <a:blip r:embed="rId6">
            <a:alphaModFix/>
          </a:blip>
          <a:srcRect/>
          <a:stretch/>
        </p:blipFill>
        <p:spPr>
          <a:xfrm>
            <a:off x="5461588" y="2668899"/>
            <a:ext cx="1655123" cy="947600"/>
          </a:xfrm>
          <a:prstGeom prst="rect">
            <a:avLst/>
          </a:prstGeom>
          <a:noFill/>
          <a:ln>
            <a:noFill/>
          </a:ln>
        </p:spPr>
      </p:pic>
      <p:sp>
        <p:nvSpPr>
          <p:cNvPr id="299" name="Google Shape;299;p73"/>
          <p:cNvSpPr txBox="1"/>
          <p:nvPr/>
        </p:nvSpPr>
        <p:spPr>
          <a:xfrm>
            <a:off x="3594632" y="2903665"/>
            <a:ext cx="1040700" cy="538800"/>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C2C2C"/>
                </a:solidFill>
                <a:latin typeface="Arial"/>
                <a:ea typeface="Arial"/>
                <a:cs typeface="Arial"/>
                <a:sym typeface="Arial"/>
              </a:rPr>
              <a:t>Frontier</a:t>
            </a:r>
            <a:br>
              <a:rPr lang="en-US" sz="1400" b="1" i="0" u="none" strike="noStrike" cap="none">
                <a:solidFill>
                  <a:srgbClr val="2C2C2C"/>
                </a:solidFill>
                <a:latin typeface="Arial"/>
                <a:ea typeface="Arial"/>
                <a:cs typeface="Arial"/>
                <a:sym typeface="Arial"/>
              </a:rPr>
            </a:br>
            <a:r>
              <a:rPr lang="en-US" sz="1500" b="0" i="0" u="none" strike="noStrike" cap="none">
                <a:solidFill>
                  <a:srgbClr val="2C2C2C"/>
                </a:solidFill>
                <a:latin typeface="Arial"/>
                <a:ea typeface="Arial"/>
                <a:cs typeface="Arial"/>
                <a:sym typeface="Arial"/>
              </a:rPr>
              <a:t>Cray/HPE</a:t>
            </a:r>
            <a:endParaRPr sz="1400" b="0" i="0" u="none" strike="noStrike" cap="none">
              <a:solidFill>
                <a:srgbClr val="000000"/>
              </a:solidFill>
              <a:latin typeface="Arial"/>
              <a:ea typeface="Arial"/>
              <a:cs typeface="Arial"/>
              <a:sym typeface="Arial"/>
            </a:endParaRPr>
          </a:p>
        </p:txBody>
      </p:sp>
      <p:pic>
        <p:nvPicPr>
          <p:cNvPr id="300" name="Google Shape;300;p73"/>
          <p:cNvPicPr preferRelativeResize="0"/>
          <p:nvPr/>
        </p:nvPicPr>
        <p:blipFill rotWithShape="1">
          <a:blip r:embed="rId6">
            <a:alphaModFix/>
          </a:blip>
          <a:srcRect/>
          <a:stretch/>
        </p:blipFill>
        <p:spPr>
          <a:xfrm>
            <a:off x="1901151" y="2699124"/>
            <a:ext cx="1655123" cy="947600"/>
          </a:xfrm>
          <a:prstGeom prst="rect">
            <a:avLst/>
          </a:prstGeom>
          <a:noFill/>
          <a:ln>
            <a:noFill/>
          </a:ln>
        </p:spPr>
      </p:pic>
      <p:pic>
        <p:nvPicPr>
          <p:cNvPr id="301" name="Google Shape;301;p73" descr="Chart&#10;&#10;Description automatically generated with low confidence"/>
          <p:cNvPicPr preferRelativeResize="0"/>
          <p:nvPr/>
        </p:nvPicPr>
        <p:blipFill rotWithShape="1">
          <a:blip r:embed="rId3">
            <a:alphaModFix/>
          </a:blip>
          <a:srcRect/>
          <a:stretch/>
        </p:blipFill>
        <p:spPr>
          <a:xfrm>
            <a:off x="1770700" y="5315253"/>
            <a:ext cx="2021750" cy="1137247"/>
          </a:xfrm>
          <a:prstGeom prst="rect">
            <a:avLst/>
          </a:prstGeom>
          <a:noFill/>
          <a:ln>
            <a:noFill/>
          </a:ln>
        </p:spPr>
      </p:pic>
      <p:sp>
        <p:nvSpPr>
          <p:cNvPr id="302" name="Google Shape;302;p73"/>
          <p:cNvSpPr txBox="1"/>
          <p:nvPr/>
        </p:nvSpPr>
        <p:spPr>
          <a:xfrm>
            <a:off x="3775300" y="5415125"/>
            <a:ext cx="1169100" cy="538800"/>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C2C2C"/>
                </a:solidFill>
                <a:latin typeface="Arial"/>
                <a:ea typeface="Arial"/>
                <a:cs typeface="Arial"/>
                <a:sym typeface="Arial"/>
              </a:rPr>
              <a:t>Aurora</a:t>
            </a:r>
            <a:br>
              <a:rPr lang="en-US" sz="1400" b="1" i="0" u="none" strike="noStrike" cap="none">
                <a:solidFill>
                  <a:srgbClr val="2C2C2C"/>
                </a:solidFill>
                <a:latin typeface="Arial"/>
                <a:ea typeface="Arial"/>
                <a:cs typeface="Arial"/>
                <a:sym typeface="Arial"/>
              </a:rPr>
            </a:br>
            <a:r>
              <a:rPr lang="en-US" sz="1500" b="0" i="0" u="none" strike="noStrike" cap="none">
                <a:solidFill>
                  <a:srgbClr val="2C2C2C"/>
                </a:solidFill>
                <a:latin typeface="Arial"/>
                <a:ea typeface="Arial"/>
                <a:cs typeface="Arial"/>
                <a:sym typeface="Arial"/>
              </a:rPr>
              <a:t>Intel-HPE</a:t>
            </a:r>
            <a:endParaRPr sz="1200" b="0" i="0" u="none" strike="noStrike" cap="none">
              <a:solidFill>
                <a:srgbClr val="2C2C2C"/>
              </a:solidFill>
              <a:highlight>
                <a:srgbClr val="FFFF00"/>
              </a:highlight>
              <a:latin typeface="Arial"/>
              <a:ea typeface="Arial"/>
              <a:cs typeface="Arial"/>
              <a:sym typeface="Arial"/>
            </a:endParaRPr>
          </a:p>
        </p:txBody>
      </p:sp>
      <p:pic>
        <p:nvPicPr>
          <p:cNvPr id="303" name="Google Shape;303;p73"/>
          <p:cNvPicPr preferRelativeResize="0"/>
          <p:nvPr/>
        </p:nvPicPr>
        <p:blipFill rotWithShape="1">
          <a:blip r:embed="rId7">
            <a:alphaModFix/>
          </a:blip>
          <a:srcRect/>
          <a:stretch/>
        </p:blipFill>
        <p:spPr>
          <a:xfrm>
            <a:off x="1773075" y="4203638"/>
            <a:ext cx="2021762" cy="1134575"/>
          </a:xfrm>
          <a:prstGeom prst="rect">
            <a:avLst/>
          </a:prstGeom>
          <a:noFill/>
          <a:ln>
            <a:noFill/>
          </a:ln>
        </p:spPr>
      </p:pic>
      <p:sp>
        <p:nvSpPr>
          <p:cNvPr id="304" name="Google Shape;304;p73"/>
          <p:cNvSpPr txBox="1"/>
          <p:nvPr/>
        </p:nvSpPr>
        <p:spPr>
          <a:xfrm>
            <a:off x="3859727" y="4501538"/>
            <a:ext cx="1008600" cy="538800"/>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C2C2C"/>
                </a:solidFill>
                <a:latin typeface="Arial"/>
                <a:ea typeface="Arial"/>
                <a:cs typeface="Arial"/>
                <a:sym typeface="Arial"/>
              </a:rPr>
              <a:t>Polaris</a:t>
            </a:r>
            <a:endParaRPr sz="1400" b="1" i="0" u="none" strike="noStrike" cap="none">
              <a:solidFill>
                <a:srgbClr val="2C2C2C"/>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500" b="0" i="0" u="none" strike="noStrike" cap="none">
                <a:solidFill>
                  <a:srgbClr val="2C2C2C"/>
                </a:solidFill>
                <a:latin typeface="Arial"/>
                <a:ea typeface="Arial"/>
                <a:cs typeface="Arial"/>
                <a:sym typeface="Arial"/>
              </a:rPr>
              <a:t>HPE</a:t>
            </a:r>
            <a:endParaRPr sz="1400" b="1" i="0" u="none" strike="noStrike" cap="none">
              <a:solidFill>
                <a:srgbClr val="2C2C2C"/>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72"/>
          <p:cNvSpPr txBox="1"/>
          <p:nvPr/>
        </p:nvSpPr>
        <p:spPr>
          <a:xfrm>
            <a:off x="1981689" y="6411480"/>
            <a:ext cx="1436100" cy="354000"/>
          </a:xfrm>
          <a:prstGeom prst="rect">
            <a:avLst/>
          </a:prstGeom>
          <a:noFill/>
          <a:ln>
            <a:noFill/>
          </a:ln>
        </p:spPr>
        <p:txBody>
          <a:bodyPr spcFirstLastPara="1" wrap="square" lIns="91425" tIns="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Arial"/>
                <a:ea typeface="Arial"/>
                <a:cs typeface="Arial"/>
                <a:sym typeface="Arial"/>
              </a:rPr>
              <a:t>2021</a:t>
            </a:r>
            <a:endParaRPr sz="1400" b="0" i="0" u="none" strike="noStrike" cap="none">
              <a:solidFill>
                <a:srgbClr val="000000"/>
              </a:solidFill>
              <a:latin typeface="Arial"/>
              <a:ea typeface="Arial"/>
              <a:cs typeface="Arial"/>
              <a:sym typeface="Arial"/>
            </a:endParaRPr>
          </a:p>
        </p:txBody>
      </p:sp>
      <p:sp>
        <p:nvSpPr>
          <p:cNvPr id="311" name="Google Shape;311;p72"/>
          <p:cNvSpPr txBox="1"/>
          <p:nvPr/>
        </p:nvSpPr>
        <p:spPr>
          <a:xfrm>
            <a:off x="1995926" y="5765665"/>
            <a:ext cx="1203600" cy="523200"/>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Summit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IBM/NVIDIA</a:t>
            </a:r>
            <a:endParaRPr sz="1400" b="1" i="0" u="none" strike="noStrike" cap="none">
              <a:solidFill>
                <a:schemeClr val="lt1"/>
              </a:solidFill>
              <a:latin typeface="Arial"/>
              <a:ea typeface="Arial"/>
              <a:cs typeface="Arial"/>
              <a:sym typeface="Arial"/>
            </a:endParaRPr>
          </a:p>
        </p:txBody>
      </p:sp>
      <p:sp>
        <p:nvSpPr>
          <p:cNvPr id="312" name="Google Shape;312;p72"/>
          <p:cNvSpPr txBox="1"/>
          <p:nvPr/>
        </p:nvSpPr>
        <p:spPr>
          <a:xfrm>
            <a:off x="1999575" y="3871575"/>
            <a:ext cx="1632900" cy="44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a:solidFill>
                  <a:schemeClr val="lt2"/>
                </a:solidFill>
                <a:latin typeface="Arial"/>
                <a:ea typeface="Arial"/>
                <a:cs typeface="Arial"/>
                <a:sym typeface="Arial"/>
              </a:rPr>
              <a:t>300-800 K</a:t>
            </a:r>
            <a:endParaRPr sz="1400" b="0" i="0" u="none" strike="noStrike" cap="none">
              <a:solidFill>
                <a:schemeClr val="lt2"/>
              </a:solidFill>
              <a:latin typeface="Arial"/>
              <a:ea typeface="Arial"/>
              <a:cs typeface="Arial"/>
              <a:sym typeface="Arial"/>
            </a:endParaRPr>
          </a:p>
        </p:txBody>
      </p:sp>
      <p:sp>
        <p:nvSpPr>
          <p:cNvPr id="313" name="Google Shape;313;p72"/>
          <p:cNvSpPr txBox="1">
            <a:spLocks noGrp="1"/>
          </p:cNvSpPr>
          <p:nvPr>
            <p:ph type="title"/>
          </p:nvPr>
        </p:nvSpPr>
        <p:spPr>
          <a:xfrm>
            <a:off x="148275" y="177125"/>
            <a:ext cx="11879700" cy="560100"/>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sz="3200"/>
              <a:t>Estimating Time on LCF Resources</a:t>
            </a:r>
            <a:endParaRPr sz="3600"/>
          </a:p>
        </p:txBody>
      </p:sp>
      <p:sp>
        <p:nvSpPr>
          <p:cNvPr id="314" name="Google Shape;314;p72"/>
          <p:cNvSpPr txBox="1">
            <a:spLocks noGrp="1"/>
          </p:cNvSpPr>
          <p:nvPr>
            <p:ph type="body" idx="4294967295"/>
          </p:nvPr>
        </p:nvSpPr>
        <p:spPr>
          <a:xfrm>
            <a:off x="273050" y="830675"/>
            <a:ext cx="11818800" cy="5282100"/>
          </a:xfrm>
          <a:prstGeom prst="rect">
            <a:avLst/>
          </a:prstGeom>
          <a:noFill/>
          <a:ln>
            <a:noFill/>
          </a:ln>
        </p:spPr>
        <p:txBody>
          <a:bodyPr spcFirstLastPara="1" wrap="square" lIns="91425" tIns="45700" rIns="91425" bIns="45700" anchor="t" anchorCtr="0">
            <a:spAutoFit/>
          </a:bodyPr>
          <a:lstStyle/>
          <a:p>
            <a:pPr marL="230186" lvl="0" indent="-223836" algn="l" rtl="0">
              <a:lnSpc>
                <a:spcPct val="90000"/>
              </a:lnSpc>
              <a:spcBef>
                <a:spcPts val="0"/>
              </a:spcBef>
              <a:spcAft>
                <a:spcPts val="0"/>
              </a:spcAft>
              <a:buSzPts val="2700"/>
              <a:buChar char="•"/>
            </a:pPr>
            <a:r>
              <a:rPr lang="en-US" sz="2700"/>
              <a:t>Best Practice: Estimates based on running on resource of interest</a:t>
            </a:r>
            <a:endParaRPr sz="2700"/>
          </a:p>
          <a:p>
            <a:pPr marL="625475" lvl="1" indent="-273050" algn="l" rtl="0">
              <a:lnSpc>
                <a:spcPct val="90000"/>
              </a:lnSpc>
              <a:spcBef>
                <a:spcPts val="800"/>
              </a:spcBef>
              <a:spcAft>
                <a:spcPts val="0"/>
              </a:spcAft>
              <a:buClr>
                <a:schemeClr val="dk1"/>
              </a:buClr>
              <a:buSzPts val="2300"/>
              <a:buChar char="–"/>
            </a:pPr>
            <a:r>
              <a:rPr lang="en-US" sz="2300"/>
              <a:t>Polaris and Frontier are currently available</a:t>
            </a:r>
            <a:endParaRPr sz="2300"/>
          </a:p>
          <a:p>
            <a:pPr marL="625475" lvl="1" indent="-273050" algn="l" rtl="0">
              <a:lnSpc>
                <a:spcPct val="90000"/>
              </a:lnSpc>
              <a:spcBef>
                <a:spcPts val="800"/>
              </a:spcBef>
              <a:spcAft>
                <a:spcPts val="0"/>
              </a:spcAft>
              <a:buSzPts val="2300"/>
              <a:buChar char="–"/>
            </a:pPr>
            <a:r>
              <a:rPr lang="en-US" sz="2300"/>
              <a:t>Request a DD at the appropriate center(s)</a:t>
            </a:r>
            <a:endParaRPr sz="2300"/>
          </a:p>
          <a:p>
            <a:pPr marL="625475" lvl="1" indent="-273050" algn="l" rtl="0">
              <a:lnSpc>
                <a:spcPct val="90000"/>
              </a:lnSpc>
              <a:spcBef>
                <a:spcPts val="800"/>
              </a:spcBef>
              <a:spcAft>
                <a:spcPts val="0"/>
              </a:spcAft>
              <a:buSzPts val="2300"/>
              <a:buChar char="–"/>
            </a:pPr>
            <a:r>
              <a:rPr lang="en-US" sz="2300"/>
              <a:t>Perform scaling and timings on a representative problem</a:t>
            </a:r>
            <a:endParaRPr sz="2300"/>
          </a:p>
          <a:p>
            <a:pPr marL="230186" lvl="0" indent="-223836" algn="l" rtl="0">
              <a:lnSpc>
                <a:spcPct val="90000"/>
              </a:lnSpc>
              <a:spcBef>
                <a:spcPts val="1400"/>
              </a:spcBef>
              <a:spcAft>
                <a:spcPts val="0"/>
              </a:spcAft>
              <a:buSzPts val="2700"/>
              <a:buChar char="•"/>
            </a:pPr>
            <a:r>
              <a:rPr lang="en-US" sz="2700"/>
              <a:t>Alternative: Using a similar resource</a:t>
            </a:r>
            <a:endParaRPr sz="2700"/>
          </a:p>
          <a:p>
            <a:pPr marL="625475" lvl="1" indent="-273050" algn="l" rtl="0">
              <a:lnSpc>
                <a:spcPct val="90000"/>
              </a:lnSpc>
              <a:spcBef>
                <a:spcPts val="800"/>
              </a:spcBef>
              <a:spcAft>
                <a:spcPts val="0"/>
              </a:spcAft>
              <a:buClr>
                <a:schemeClr val="dk1"/>
              </a:buClr>
              <a:buSzPts val="2300"/>
              <a:buChar char="–"/>
            </a:pPr>
            <a:r>
              <a:rPr lang="en-US" sz="2300"/>
              <a:t>Perform timings on a resource as similar as possible</a:t>
            </a:r>
            <a:endParaRPr sz="2300"/>
          </a:p>
          <a:p>
            <a:pPr marL="1371600" lvl="2" indent="-349250" algn="l" rtl="0">
              <a:lnSpc>
                <a:spcPct val="90000"/>
              </a:lnSpc>
              <a:spcBef>
                <a:spcPts val="800"/>
              </a:spcBef>
              <a:spcAft>
                <a:spcPts val="0"/>
              </a:spcAft>
              <a:buSzPts val="1900"/>
              <a:buChar char="•"/>
            </a:pPr>
            <a:r>
              <a:rPr lang="en-US" sz="1900"/>
              <a:t>Frontier - Use an AMD GPU machine (ideally MI250X), otherwise a comparable GPU machine</a:t>
            </a:r>
            <a:endParaRPr sz="1900"/>
          </a:p>
          <a:p>
            <a:pPr marL="1371600" lvl="2" indent="-349250" algn="l" rtl="0">
              <a:lnSpc>
                <a:spcPct val="90000"/>
              </a:lnSpc>
              <a:spcBef>
                <a:spcPts val="800"/>
              </a:spcBef>
              <a:spcAft>
                <a:spcPts val="0"/>
              </a:spcAft>
              <a:buSzPts val="1900"/>
              <a:buChar char="•"/>
            </a:pPr>
            <a:r>
              <a:rPr lang="en-US" sz="1900"/>
              <a:t>Polaris - Use an NVIDIA GPU machine (ideally A100), otherwise a comparable GPU machine</a:t>
            </a:r>
            <a:endParaRPr sz="1900"/>
          </a:p>
          <a:p>
            <a:pPr marL="1371600" lvl="2" indent="-349250" algn="l" rtl="0">
              <a:lnSpc>
                <a:spcPct val="90000"/>
              </a:lnSpc>
              <a:spcBef>
                <a:spcPts val="800"/>
              </a:spcBef>
              <a:spcAft>
                <a:spcPts val="0"/>
              </a:spcAft>
              <a:buSzPts val="1900"/>
              <a:buChar char="•"/>
            </a:pPr>
            <a:r>
              <a:rPr lang="en-US" sz="1900">
                <a:highlight>
                  <a:schemeClr val="lt1"/>
                </a:highlight>
              </a:rPr>
              <a:t>Aurora - Use a comparable GPU machine or Aurora data if you have it (see next slide)</a:t>
            </a:r>
            <a:endParaRPr sz="1900">
              <a:highlight>
                <a:schemeClr val="lt1"/>
              </a:highlight>
            </a:endParaRPr>
          </a:p>
          <a:p>
            <a:pPr marL="625475" lvl="1" indent="-273050" algn="l" rtl="0">
              <a:lnSpc>
                <a:spcPct val="90000"/>
              </a:lnSpc>
              <a:spcBef>
                <a:spcPts val="800"/>
              </a:spcBef>
              <a:spcAft>
                <a:spcPts val="0"/>
              </a:spcAft>
              <a:buClr>
                <a:schemeClr val="dk1"/>
              </a:buClr>
              <a:buSzPts val="2300"/>
              <a:buChar char="–"/>
            </a:pPr>
            <a:r>
              <a:rPr lang="en-US" sz="2300"/>
              <a:t>Perform timings on the closest node architecture and scaling on an appropriate sized GPU resource</a:t>
            </a:r>
            <a:endParaRPr sz="2300"/>
          </a:p>
          <a:p>
            <a:pPr marL="625475" lvl="1" indent="-273050" algn="l" rtl="0">
              <a:lnSpc>
                <a:spcPct val="90000"/>
              </a:lnSpc>
              <a:spcBef>
                <a:spcPts val="800"/>
              </a:spcBef>
              <a:spcAft>
                <a:spcPts val="0"/>
              </a:spcAft>
              <a:buSzPts val="2300"/>
              <a:buChar char="–"/>
            </a:pPr>
            <a:r>
              <a:rPr lang="en-US" sz="2300"/>
              <a:t>Estimate performance on the targeted machine(s) using publicly available information and include the appropriate details in the proposal</a:t>
            </a:r>
            <a:endParaRPr sz="23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21d1dbc89aa_0_103"/>
          <p:cNvSpPr txBox="1"/>
          <p:nvPr/>
        </p:nvSpPr>
        <p:spPr>
          <a:xfrm>
            <a:off x="1995926" y="5765665"/>
            <a:ext cx="1203600" cy="523200"/>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Summit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IBM/NVIDIA</a:t>
            </a:r>
            <a:endParaRPr sz="1400" b="1" i="0" u="none" strike="noStrike" cap="none">
              <a:solidFill>
                <a:schemeClr val="lt1"/>
              </a:solidFill>
              <a:latin typeface="Arial"/>
              <a:ea typeface="Arial"/>
              <a:cs typeface="Arial"/>
              <a:sym typeface="Arial"/>
            </a:endParaRPr>
          </a:p>
        </p:txBody>
      </p:sp>
      <p:sp>
        <p:nvSpPr>
          <p:cNvPr id="321" name="Google Shape;321;g21d1dbc89aa_0_103"/>
          <p:cNvSpPr txBox="1"/>
          <p:nvPr/>
        </p:nvSpPr>
        <p:spPr>
          <a:xfrm>
            <a:off x="1999575" y="3871575"/>
            <a:ext cx="1632900" cy="44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a:solidFill>
                  <a:schemeClr val="lt2"/>
                </a:solidFill>
                <a:latin typeface="Arial"/>
                <a:ea typeface="Arial"/>
                <a:cs typeface="Arial"/>
                <a:sym typeface="Arial"/>
              </a:rPr>
              <a:t>300-800 K</a:t>
            </a:r>
            <a:endParaRPr sz="1400" b="0" i="0" u="none" strike="noStrike" cap="none">
              <a:solidFill>
                <a:schemeClr val="lt2"/>
              </a:solidFill>
              <a:latin typeface="Arial"/>
              <a:ea typeface="Arial"/>
              <a:cs typeface="Arial"/>
              <a:sym typeface="Arial"/>
            </a:endParaRPr>
          </a:p>
        </p:txBody>
      </p:sp>
      <p:sp>
        <p:nvSpPr>
          <p:cNvPr id="322" name="Google Shape;322;g21d1dbc89aa_0_103"/>
          <p:cNvSpPr txBox="1">
            <a:spLocks noGrp="1"/>
          </p:cNvSpPr>
          <p:nvPr>
            <p:ph type="title"/>
          </p:nvPr>
        </p:nvSpPr>
        <p:spPr>
          <a:xfrm>
            <a:off x="148275" y="177125"/>
            <a:ext cx="11879700" cy="560100"/>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sz="3200"/>
              <a:t>Estimating Time on LCF Resources</a:t>
            </a:r>
            <a:endParaRPr sz="3600"/>
          </a:p>
        </p:txBody>
      </p:sp>
      <p:sp>
        <p:nvSpPr>
          <p:cNvPr id="323" name="Google Shape;323;g21d1dbc89aa_0_103"/>
          <p:cNvSpPr txBox="1">
            <a:spLocks noGrp="1"/>
          </p:cNvSpPr>
          <p:nvPr>
            <p:ph type="body" idx="4294967295"/>
          </p:nvPr>
        </p:nvSpPr>
        <p:spPr>
          <a:xfrm>
            <a:off x="273050" y="830675"/>
            <a:ext cx="11611200" cy="5027700"/>
          </a:xfrm>
          <a:prstGeom prst="rect">
            <a:avLst/>
          </a:prstGeom>
          <a:noFill/>
          <a:ln>
            <a:noFill/>
          </a:ln>
        </p:spPr>
        <p:txBody>
          <a:bodyPr spcFirstLastPara="1" wrap="square" lIns="91425" tIns="45700" rIns="91425" bIns="45700" anchor="t" anchorCtr="0">
            <a:spAutoFit/>
          </a:bodyPr>
          <a:lstStyle/>
          <a:p>
            <a:pPr marL="230186" lvl="0" indent="-223836" algn="l" rtl="0">
              <a:lnSpc>
                <a:spcPct val="90000"/>
              </a:lnSpc>
              <a:spcBef>
                <a:spcPts val="0"/>
              </a:spcBef>
              <a:spcAft>
                <a:spcPts val="0"/>
              </a:spcAft>
              <a:buSzPts val="2700"/>
              <a:buChar char="•"/>
            </a:pPr>
            <a:r>
              <a:rPr lang="en-US" sz="2700"/>
              <a:t>All requests are in Native Node Hours for each resource</a:t>
            </a:r>
            <a:endParaRPr sz="2700"/>
          </a:p>
          <a:p>
            <a:pPr marL="625475" lvl="1" indent="-273050" algn="l" rtl="0">
              <a:lnSpc>
                <a:spcPct val="90000"/>
              </a:lnSpc>
              <a:spcBef>
                <a:spcPts val="800"/>
              </a:spcBef>
              <a:spcAft>
                <a:spcPts val="0"/>
              </a:spcAft>
              <a:buClr>
                <a:schemeClr val="dk1"/>
              </a:buClr>
              <a:buSzPts val="2300"/>
              <a:buChar char="–"/>
            </a:pPr>
            <a:r>
              <a:rPr lang="en-US" sz="2300"/>
              <a:t>Conversion factors are not provided for Frontier/Polaris</a:t>
            </a:r>
            <a:endParaRPr sz="2300"/>
          </a:p>
          <a:p>
            <a:pPr marL="625475" lvl="1" indent="-273050" algn="l" rtl="0">
              <a:lnSpc>
                <a:spcPct val="90000"/>
              </a:lnSpc>
              <a:spcBef>
                <a:spcPts val="800"/>
              </a:spcBef>
              <a:spcAft>
                <a:spcPts val="0"/>
              </a:spcAft>
              <a:buSzPts val="2300"/>
              <a:buChar char="–"/>
            </a:pPr>
            <a:r>
              <a:rPr lang="en-US" sz="2300"/>
              <a:t>Aurora</a:t>
            </a:r>
            <a:endParaRPr sz="2300"/>
          </a:p>
          <a:p>
            <a:pPr marL="1371600" lvl="2" indent="-368300" algn="l" rtl="0">
              <a:lnSpc>
                <a:spcPct val="90000"/>
              </a:lnSpc>
              <a:spcBef>
                <a:spcPts val="800"/>
              </a:spcBef>
              <a:spcAft>
                <a:spcPts val="0"/>
              </a:spcAft>
              <a:buSzPts val="2200"/>
              <a:buChar char="•"/>
            </a:pPr>
            <a:r>
              <a:rPr lang="en-US" sz="2200"/>
              <a:t>We suggest using a 2:1 factor for converting from Polaris node hours to Aurora node hours</a:t>
            </a:r>
            <a:endParaRPr sz="2200"/>
          </a:p>
          <a:p>
            <a:pPr marL="1371600" lvl="2" indent="-368300" algn="l" rtl="0">
              <a:lnSpc>
                <a:spcPct val="90000"/>
              </a:lnSpc>
              <a:spcBef>
                <a:spcPts val="800"/>
              </a:spcBef>
              <a:spcAft>
                <a:spcPts val="0"/>
              </a:spcAft>
              <a:buSzPts val="2200"/>
              <a:buChar char="•"/>
            </a:pPr>
            <a:r>
              <a:rPr lang="en-US" sz="2200"/>
              <a:t>We suggest using a 1:1 factor for converting from Frontier node hours to Aurora node hours </a:t>
            </a:r>
            <a:endParaRPr sz="2200"/>
          </a:p>
          <a:p>
            <a:pPr marL="1371600" lvl="2" indent="-368300" algn="l" rtl="0">
              <a:lnSpc>
                <a:spcPct val="90000"/>
              </a:lnSpc>
              <a:spcBef>
                <a:spcPts val="800"/>
              </a:spcBef>
              <a:spcAft>
                <a:spcPts val="0"/>
              </a:spcAft>
              <a:buSzPts val="2200"/>
              <a:buChar char="•"/>
            </a:pPr>
            <a:r>
              <a:rPr lang="en-US" sz="2200"/>
              <a:t>PIs from ESP or ECP projects who have run on Aurora, or pre-Aurora hardware should indicate that in the proposal, and specify the programming model used.</a:t>
            </a:r>
            <a:endParaRPr sz="2200"/>
          </a:p>
          <a:p>
            <a:pPr marL="625475" lvl="1" indent="-273050" algn="l" rtl="0">
              <a:lnSpc>
                <a:spcPct val="90000"/>
              </a:lnSpc>
              <a:spcBef>
                <a:spcPts val="800"/>
              </a:spcBef>
              <a:spcAft>
                <a:spcPts val="0"/>
              </a:spcAft>
              <a:buSzPts val="2300"/>
              <a:buChar char="–"/>
            </a:pPr>
            <a:r>
              <a:rPr lang="en-US" sz="2300"/>
              <a:t>Awarded hours are not transferable between resources</a:t>
            </a:r>
            <a:endParaRPr sz="2300"/>
          </a:p>
          <a:p>
            <a:pPr marL="625475" lvl="1" indent="-273050" algn="l" rtl="0">
              <a:lnSpc>
                <a:spcPct val="90000"/>
              </a:lnSpc>
              <a:spcBef>
                <a:spcPts val="800"/>
              </a:spcBef>
              <a:spcAft>
                <a:spcPts val="0"/>
              </a:spcAft>
              <a:buSzPts val="2300"/>
              <a:buChar char="–"/>
            </a:pPr>
            <a:r>
              <a:rPr lang="en-US" sz="2300"/>
              <a:t>All resources require GPU capabilities and performance data should be provided based on measured GPU performance</a:t>
            </a:r>
            <a:endParaRPr sz="2300"/>
          </a:p>
          <a:p>
            <a:pPr marL="457200" lvl="0" indent="-374650" algn="l" rtl="0">
              <a:lnSpc>
                <a:spcPct val="90000"/>
              </a:lnSpc>
              <a:spcBef>
                <a:spcPts val="800"/>
              </a:spcBef>
              <a:spcAft>
                <a:spcPts val="0"/>
              </a:spcAft>
              <a:buSzPts val="2300"/>
              <a:buChar char="•"/>
            </a:pPr>
            <a:r>
              <a:rPr lang="en-US" sz="2300"/>
              <a:t>Questions: Contact the center(s) or Program Manager</a:t>
            </a:r>
            <a:endParaRPr sz="23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2"/>
          <p:cNvSpPr txBox="1">
            <a:spLocks noGrp="1"/>
          </p:cNvSpPr>
          <p:nvPr>
            <p:ph type="title"/>
          </p:nvPr>
        </p:nvSpPr>
        <p:spPr>
          <a:xfrm>
            <a:off x="148272" y="177114"/>
            <a:ext cx="10972800" cy="589392"/>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OLCF Resources </a:t>
            </a:r>
            <a:r>
              <a:rPr lang="en-US">
                <a:solidFill>
                  <a:srgbClr val="11689C"/>
                </a:solidFill>
                <a:latin typeface="Arial Black"/>
                <a:ea typeface="Arial Black"/>
                <a:cs typeface="Arial Black"/>
                <a:sym typeface="Arial Black"/>
              </a:rPr>
              <a:t>- Frontier</a:t>
            </a:r>
            <a:endParaRPr/>
          </a:p>
        </p:txBody>
      </p:sp>
      <p:sp>
        <p:nvSpPr>
          <p:cNvPr id="329" name="Google Shape;329;p22"/>
          <p:cNvSpPr txBox="1">
            <a:spLocks noGrp="1"/>
          </p:cNvSpPr>
          <p:nvPr>
            <p:ph type="body" idx="2"/>
          </p:nvPr>
        </p:nvSpPr>
        <p:spPr>
          <a:xfrm>
            <a:off x="6199529" y="1104900"/>
            <a:ext cx="5384800" cy="480131"/>
          </a:xfrm>
          <a:prstGeom prst="rect">
            <a:avLst/>
          </a:prstGeom>
          <a:noFill/>
          <a:ln>
            <a:noFill/>
          </a:ln>
        </p:spPr>
        <p:txBody>
          <a:bodyPr spcFirstLastPara="1" wrap="square" lIns="91425" tIns="45700" rIns="91425" bIns="45700" anchor="t" anchorCtr="0">
            <a:spAutoFit/>
          </a:bodyPr>
          <a:lstStyle/>
          <a:p>
            <a:pPr marL="230188" lvl="0" indent="-52388" algn="l" rtl="0">
              <a:lnSpc>
                <a:spcPct val="90000"/>
              </a:lnSpc>
              <a:spcBef>
                <a:spcPts val="0"/>
              </a:spcBef>
              <a:spcAft>
                <a:spcPts val="0"/>
              </a:spcAft>
              <a:buSzPts val="2800"/>
              <a:buNone/>
            </a:pPr>
            <a:endParaRPr/>
          </a:p>
        </p:txBody>
      </p:sp>
      <p:sp>
        <p:nvSpPr>
          <p:cNvPr id="330" name="Google Shape;330;p22"/>
          <p:cNvSpPr/>
          <p:nvPr/>
        </p:nvSpPr>
        <p:spPr>
          <a:xfrm>
            <a:off x="11956489" y="6399243"/>
            <a:ext cx="137160" cy="137160"/>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31" name="Google Shape;331;p22"/>
          <p:cNvPicPr preferRelativeResize="0"/>
          <p:nvPr/>
        </p:nvPicPr>
        <p:blipFill rotWithShape="1">
          <a:blip r:embed="rId3">
            <a:alphaModFix/>
          </a:blip>
          <a:srcRect/>
          <a:stretch/>
        </p:blipFill>
        <p:spPr>
          <a:xfrm>
            <a:off x="437780" y="766507"/>
            <a:ext cx="4036249" cy="2272408"/>
          </a:xfrm>
          <a:prstGeom prst="rect">
            <a:avLst/>
          </a:prstGeom>
          <a:noFill/>
          <a:ln>
            <a:noFill/>
          </a:ln>
        </p:spPr>
      </p:pic>
      <p:graphicFrame>
        <p:nvGraphicFramePr>
          <p:cNvPr id="332" name="Google Shape;332;p22"/>
          <p:cNvGraphicFramePr/>
          <p:nvPr/>
        </p:nvGraphicFramePr>
        <p:xfrm>
          <a:off x="5037821" y="807427"/>
          <a:ext cx="3000000" cy="3000000"/>
        </p:xfrm>
        <a:graphic>
          <a:graphicData uri="http://schemas.openxmlformats.org/drawingml/2006/table">
            <a:tbl>
              <a:tblPr firstRow="1" bandRow="1">
                <a:noFill/>
                <a:tableStyleId>{4EC815B3-2DEA-46F0-8993-D0808E7A0A29}</a:tableStyleId>
              </a:tblPr>
              <a:tblGrid>
                <a:gridCol w="1941500">
                  <a:extLst>
                    <a:ext uri="{9D8B030D-6E8A-4147-A177-3AD203B41FA5}">
                      <a16:colId xmlns:a16="http://schemas.microsoft.com/office/drawing/2014/main" val="20000"/>
                    </a:ext>
                  </a:extLst>
                </a:gridCol>
                <a:gridCol w="5114325">
                  <a:extLst>
                    <a:ext uri="{9D8B030D-6E8A-4147-A177-3AD203B41FA5}">
                      <a16:colId xmlns:a16="http://schemas.microsoft.com/office/drawing/2014/main" val="20001"/>
                    </a:ext>
                  </a:extLst>
                </a:gridCol>
              </a:tblGrid>
              <a:tr h="348450">
                <a:tc>
                  <a:txBody>
                    <a:bodyPr/>
                    <a:lstStyle/>
                    <a:p>
                      <a:pPr marL="0" marR="0" lvl="0" indent="0" algn="l" rtl="0">
                        <a:lnSpc>
                          <a:spcPct val="100000"/>
                        </a:lnSpc>
                        <a:spcBef>
                          <a:spcPts val="0"/>
                        </a:spcBef>
                        <a:spcAft>
                          <a:spcPts val="0"/>
                        </a:spcAft>
                        <a:buClr>
                          <a:schemeClr val="dk1"/>
                        </a:buClr>
                        <a:buSzPts val="1800"/>
                        <a:buFont typeface="Arial Narrow"/>
                        <a:buNone/>
                      </a:pPr>
                      <a:r>
                        <a:rPr lang="en-US" sz="1800" u="none" strike="noStrike" cap="none">
                          <a:latin typeface="Arial Narrow"/>
                          <a:ea typeface="Arial Narrow"/>
                          <a:cs typeface="Arial Narrow"/>
                          <a:sym typeface="Arial Narrow"/>
                        </a:rPr>
                        <a:t>Frontier Specs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Arial Narrow"/>
                        <a:ea typeface="Arial Narrow"/>
                        <a:cs typeface="Arial Narrow"/>
                        <a:sym typeface="Arial Narrow"/>
                      </a:endParaRPr>
                    </a:p>
                  </a:txBody>
                  <a:tcPr marL="91450" marR="91450" marT="45725" marB="45725"/>
                </a:tc>
                <a:extLst>
                  <a:ext uri="{0D108BD9-81ED-4DB2-BD59-A6C34878D82A}">
                    <a16:rowId xmlns:a16="http://schemas.microsoft.com/office/drawing/2014/main" val="10000"/>
                  </a:ext>
                </a:extLst>
              </a:tr>
              <a:tr h="373175">
                <a:tc>
                  <a:txBody>
                    <a:bodyPr/>
                    <a:lstStyle/>
                    <a:p>
                      <a:pPr marL="0" marR="0" lvl="0" indent="0" algn="l" rtl="0">
                        <a:lnSpc>
                          <a:spcPct val="100000"/>
                        </a:lnSpc>
                        <a:spcBef>
                          <a:spcPts val="0"/>
                        </a:spcBef>
                        <a:spcAft>
                          <a:spcPts val="0"/>
                        </a:spcAft>
                        <a:buClr>
                          <a:schemeClr val="dk1"/>
                        </a:buClr>
                        <a:buSzPts val="1800"/>
                        <a:buFont typeface="Arial Narrow"/>
                        <a:buNone/>
                      </a:pPr>
                      <a:r>
                        <a:rPr lang="en-US" sz="1800" u="none" strike="noStrike" cap="none">
                          <a:latin typeface="Arial Narrow"/>
                          <a:ea typeface="Arial Narrow"/>
                          <a:cs typeface="Arial Narrow"/>
                          <a:sym typeface="Arial Narrow"/>
                        </a:rPr>
                        <a:t>Peak Performance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a:t> ≥ 2EF DP peak  </a:t>
                      </a:r>
                      <a:endParaRPr sz="1800"/>
                    </a:p>
                  </a:txBody>
                  <a:tcPr marL="91450" marR="91450" marT="45725" marB="45725"/>
                </a:tc>
                <a:extLst>
                  <a:ext uri="{0D108BD9-81ED-4DB2-BD59-A6C34878D82A}">
                    <a16:rowId xmlns:a16="http://schemas.microsoft.com/office/drawing/2014/main" val="10001"/>
                  </a:ext>
                </a:extLst>
              </a:tr>
              <a:tr h="6019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Arial Narrow"/>
                          <a:ea typeface="Arial Narrow"/>
                          <a:cs typeface="Arial Narrow"/>
                          <a:sym typeface="Arial Narrow"/>
                        </a:rPr>
                        <a:t>Node </a:t>
                      </a:r>
                      <a:endParaRPr sz="1400" u="none" strike="noStrike" cap="none"/>
                    </a:p>
                  </a:txBody>
                  <a:tcPr marL="83175" marR="83175" marT="41600" marB="41600"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Arial Narrow"/>
                          <a:ea typeface="Arial Narrow"/>
                          <a:cs typeface="Arial Narrow"/>
                          <a:sym typeface="Arial Narrow"/>
                        </a:rPr>
                        <a:t>1 HPC and AI Optimized AMD EPYC CPU (64-cores)</a:t>
                      </a:r>
                      <a:br>
                        <a:rPr lang="en-US" sz="1800" u="none" strike="noStrike" cap="none">
                          <a:latin typeface="Arial Narrow"/>
                          <a:ea typeface="Arial Narrow"/>
                          <a:cs typeface="Arial Narrow"/>
                          <a:sym typeface="Arial Narrow"/>
                        </a:rPr>
                      </a:br>
                      <a:r>
                        <a:rPr lang="en-US" sz="1800" u="none" strike="noStrike" cap="none">
                          <a:latin typeface="Arial Narrow"/>
                          <a:ea typeface="Arial Narrow"/>
                          <a:cs typeface="Arial Narrow"/>
                          <a:sym typeface="Arial Narrow"/>
                        </a:rPr>
                        <a:t>4 Purpose Built AMD Instinct MI250</a:t>
                      </a:r>
                      <a:r>
                        <a:rPr lang="en-US" sz="1800" u="none" strike="noStrike" cap="none"/>
                        <a:t>X GPUs, 2 GCDs / GPU</a:t>
                      </a:r>
                      <a:endParaRPr sz="1400" u="none" strike="noStrike" cap="none"/>
                    </a:p>
                  </a:txBody>
                  <a:tcPr marL="83175" marR="83175" marT="41600" marB="41600" anchor="ctr"/>
                </a:tc>
                <a:extLst>
                  <a:ext uri="{0D108BD9-81ED-4DB2-BD59-A6C34878D82A}">
                    <a16:rowId xmlns:a16="http://schemas.microsoft.com/office/drawing/2014/main" val="10002"/>
                  </a:ext>
                </a:extLst>
              </a:tr>
              <a:tr h="6019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Memory</a:t>
                      </a:r>
                      <a:endParaRPr sz="1800" u="none" strike="noStrike" cap="none"/>
                    </a:p>
                  </a:txBody>
                  <a:tcPr marL="83175" marR="83175" marT="41600" marB="41600"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512 GB DDR4</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64 GB HBM Memory/GCD, 512 GB HBM per node</a:t>
                      </a:r>
                      <a:endParaRPr sz="1800" u="none" strike="noStrike" cap="none"/>
                    </a:p>
                  </a:txBody>
                  <a:tcPr marL="83175" marR="83175" marT="41600" marB="41600" anchor="ctr"/>
                </a:tc>
                <a:extLst>
                  <a:ext uri="{0D108BD9-81ED-4DB2-BD59-A6C34878D82A}">
                    <a16:rowId xmlns:a16="http://schemas.microsoft.com/office/drawing/2014/main" val="10003"/>
                  </a:ext>
                </a:extLst>
              </a:tr>
              <a:tr h="5305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Number of Nodes</a:t>
                      </a:r>
                      <a:endParaRPr sz="1800" u="none" strike="noStrike" cap="none">
                        <a:latin typeface="Arial Narrow"/>
                        <a:ea typeface="Arial Narrow"/>
                        <a:cs typeface="Arial Narrow"/>
                        <a:sym typeface="Arial Narrow"/>
                      </a:endParaRPr>
                    </a:p>
                  </a:txBody>
                  <a:tcPr marL="83175" marR="83175" marT="41600" marB="41600"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800"/>
                        <a:t>9,858</a:t>
                      </a:r>
                      <a:endParaRPr sz="1800" u="none" strike="noStrike" cap="none"/>
                    </a:p>
                  </a:txBody>
                  <a:tcPr marL="83175" marR="83175" marT="41600" marB="41600" anchor="ctr"/>
                </a:tc>
                <a:extLst>
                  <a:ext uri="{0D108BD9-81ED-4DB2-BD59-A6C34878D82A}">
                    <a16:rowId xmlns:a16="http://schemas.microsoft.com/office/drawing/2014/main" val="10004"/>
                  </a:ext>
                </a:extLst>
              </a:tr>
              <a:tr h="6027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Arial Narrow"/>
                          <a:ea typeface="Arial Narrow"/>
                          <a:cs typeface="Arial Narrow"/>
                          <a:sym typeface="Arial Narrow"/>
                        </a:rPr>
                        <a:t>CPU-GPU Interconnect </a:t>
                      </a:r>
                      <a:endParaRPr sz="1400" u="none" strike="noStrike" cap="none"/>
                    </a:p>
                  </a:txBody>
                  <a:tcPr marL="83175" marR="83175" marT="41600" marB="41600"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Arial Narrow"/>
                          <a:ea typeface="Arial Narrow"/>
                          <a:cs typeface="Arial Narrow"/>
                          <a:sym typeface="Arial Narrow"/>
                        </a:rPr>
                        <a:t>AMD Infinity Fabric</a:t>
                      </a:r>
                      <a:br>
                        <a:rPr lang="en-US" sz="1800" u="none" strike="noStrike" cap="none">
                          <a:latin typeface="Arial Narrow"/>
                          <a:ea typeface="Arial Narrow"/>
                          <a:cs typeface="Arial Narrow"/>
                          <a:sym typeface="Arial Narrow"/>
                        </a:rPr>
                      </a:br>
                      <a:r>
                        <a:rPr lang="en-US" sz="1800" u="none" strike="noStrike" cap="none">
                          <a:latin typeface="Arial Narrow"/>
                          <a:ea typeface="Arial Narrow"/>
                          <a:cs typeface="Arial Narrow"/>
                          <a:sym typeface="Arial Narrow"/>
                        </a:rPr>
                        <a:t>Coherent memory across the node </a:t>
                      </a:r>
                      <a:endParaRPr sz="1400" u="none" strike="noStrike" cap="none"/>
                    </a:p>
                  </a:txBody>
                  <a:tcPr marL="83175" marR="83175" marT="41600" marB="41600" anchor="ctr"/>
                </a:tc>
                <a:extLst>
                  <a:ext uri="{0D108BD9-81ED-4DB2-BD59-A6C34878D82A}">
                    <a16:rowId xmlns:a16="http://schemas.microsoft.com/office/drawing/2014/main" val="10005"/>
                  </a:ext>
                </a:extLst>
              </a:tr>
              <a:tr h="10389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Arial Narrow"/>
                          <a:ea typeface="Arial Narrow"/>
                          <a:cs typeface="Arial Narrow"/>
                          <a:sym typeface="Arial Narrow"/>
                        </a:rPr>
                        <a:t>System Interconnect </a:t>
                      </a:r>
                      <a:endParaRPr sz="1400" u="none" strike="noStrike" cap="none"/>
                    </a:p>
                  </a:txBody>
                  <a:tcPr marL="83175" marR="83175" marT="41600" marB="41600"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4x</a:t>
                      </a:r>
                      <a:r>
                        <a:rPr lang="en-US" sz="1800" u="none" strike="noStrike" cap="none">
                          <a:latin typeface="Arial Narrow"/>
                          <a:ea typeface="Arial Narrow"/>
                          <a:cs typeface="Arial Narrow"/>
                          <a:sym typeface="Arial Narrow"/>
                        </a:rPr>
                        <a:t> Slingshot NICs providing 100 GB/s network bandwidth</a:t>
                      </a:r>
                      <a:r>
                        <a:rPr lang="en-US" sz="1800" u="none" strike="noStrike" cap="none"/>
                        <a:t>. </a:t>
                      </a:r>
                      <a:r>
                        <a:rPr lang="en-US" sz="1800" u="none" strike="noStrike" cap="none">
                          <a:latin typeface="Arial Narrow"/>
                          <a:ea typeface="Arial Narrow"/>
                          <a:cs typeface="Arial Narrow"/>
                          <a:sym typeface="Arial Narrow"/>
                        </a:rPr>
                        <a:t>Slingshot dragonfly network </a:t>
                      </a:r>
                      <a:r>
                        <a:rPr lang="en-US" sz="1800" u="none" strike="noStrike" cap="none"/>
                        <a:t>p</a:t>
                      </a:r>
                      <a:r>
                        <a:rPr lang="en-US" sz="1800" u="none" strike="noStrike" cap="none">
                          <a:latin typeface="Arial Narrow"/>
                          <a:ea typeface="Arial Narrow"/>
                          <a:cs typeface="Arial Narrow"/>
                          <a:sym typeface="Arial Narrow"/>
                        </a:rPr>
                        <a:t>rovides adaptive routing, congestion management and quality of service. </a:t>
                      </a:r>
                      <a:endParaRPr sz="1400" u="none" strike="noStrike" cap="none"/>
                    </a:p>
                  </a:txBody>
                  <a:tcPr marL="83175" marR="83175" marT="41600" marB="41600" anchor="ctr"/>
                </a:tc>
                <a:extLst>
                  <a:ext uri="{0D108BD9-81ED-4DB2-BD59-A6C34878D82A}">
                    <a16:rowId xmlns:a16="http://schemas.microsoft.com/office/drawing/2014/main" val="10006"/>
                  </a:ext>
                </a:extLst>
              </a:tr>
              <a:tr h="8632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Arial Narrow"/>
                          <a:ea typeface="Arial Narrow"/>
                          <a:cs typeface="Arial Narrow"/>
                          <a:sym typeface="Arial Narrow"/>
                        </a:rPr>
                        <a:t>Storage </a:t>
                      </a:r>
                      <a:endParaRPr sz="1400" u="none" strike="noStrike" cap="none"/>
                    </a:p>
                  </a:txBody>
                  <a:tcPr marL="83175" marR="83175" marT="41600" marB="41600"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1800"/>
                        <a:t>700 PB, Lustre center-wide file system + 11 PB Flash </a:t>
                      </a:r>
                      <a:endParaRPr sz="1800"/>
                    </a:p>
                  </a:txBody>
                  <a:tcPr marL="83175" marR="83175" marT="41600" marB="41600" anchor="ctr"/>
                </a:tc>
                <a:extLst>
                  <a:ext uri="{0D108BD9-81ED-4DB2-BD59-A6C34878D82A}">
                    <a16:rowId xmlns:a16="http://schemas.microsoft.com/office/drawing/2014/main" val="10007"/>
                  </a:ext>
                </a:extLst>
              </a:tr>
            </a:tbl>
          </a:graphicData>
        </a:graphic>
      </p:graphicFrame>
      <p:sp>
        <p:nvSpPr>
          <p:cNvPr id="333" name="Google Shape;333;p22"/>
          <p:cNvSpPr/>
          <p:nvPr/>
        </p:nvSpPr>
        <p:spPr>
          <a:xfrm>
            <a:off x="69925" y="3052500"/>
            <a:ext cx="5018700" cy="301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900" b="0" i="0" u="none" strike="noStrike" cap="none">
                <a:solidFill>
                  <a:schemeClr val="dk1"/>
                </a:solidFill>
                <a:latin typeface="Arial Narrow"/>
                <a:ea typeface="Arial Narrow"/>
                <a:cs typeface="Arial Narrow"/>
                <a:sym typeface="Arial Narrow"/>
              </a:rPr>
              <a:t>Frontier is a HPE Cray EX with a theoretical peak double-precision performance of approximately 2 exaflops.  It has a total of </a:t>
            </a:r>
            <a:r>
              <a:rPr lang="en-US" sz="1900">
                <a:solidFill>
                  <a:schemeClr val="dk1"/>
                </a:solidFill>
                <a:latin typeface="Arial Narrow"/>
                <a:ea typeface="Arial Narrow"/>
                <a:cs typeface="Arial Narrow"/>
                <a:sym typeface="Arial Narrow"/>
              </a:rPr>
              <a:t>9,858</a:t>
            </a:r>
            <a:r>
              <a:rPr lang="en-US" sz="1900" b="0" i="0" u="none" strike="noStrike" cap="none">
                <a:solidFill>
                  <a:schemeClr val="dk1"/>
                </a:solidFill>
                <a:latin typeface="Arial Narrow"/>
                <a:ea typeface="Arial Narrow"/>
                <a:cs typeface="Arial Narrow"/>
                <a:sym typeface="Arial Narrow"/>
              </a:rPr>
              <a:t> AMD compute nodes.</a:t>
            </a:r>
            <a:endParaRPr sz="19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dk1"/>
              </a:buClr>
              <a:buSzPts val="1100"/>
              <a:buFont typeface="Arial"/>
              <a:buNone/>
            </a:pPr>
            <a:r>
              <a:rPr lang="en-US" sz="1900" b="0" i="0" u="none" strike="noStrike" cap="none">
                <a:solidFill>
                  <a:schemeClr val="dk1"/>
                </a:solidFill>
                <a:latin typeface="Arial Narrow"/>
                <a:ea typeface="Arial Narrow"/>
                <a:cs typeface="Arial Narrow"/>
                <a:sym typeface="Arial Narrow"/>
              </a:rPr>
              <a:t>Each Frontier compute node consists of a single 64-core AMD 3rd Gen EPYC CPU and 512 GB of DDR4 memory. Each node also contains [4x] AMD MI250X, each with 2 Graphics Compute Dies (GCDs) for a total of 8 GCDs per node. Each GCD has 64 GB of high-bandwidth memory (HBM2E) for a total of 512 GB of HBM memory per node. </a:t>
            </a:r>
            <a:endParaRPr sz="19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Narrow"/>
              <a:ea typeface="Arial Narrow"/>
              <a:cs typeface="Arial Narrow"/>
              <a:sym typeface="Arial Narrow"/>
            </a:endParaRPr>
          </a:p>
        </p:txBody>
      </p:sp>
      <p:sp>
        <p:nvSpPr>
          <p:cNvPr id="334" name="Google Shape;334;p22"/>
          <p:cNvSpPr txBox="1"/>
          <p:nvPr/>
        </p:nvSpPr>
        <p:spPr>
          <a:xfrm>
            <a:off x="1932526" y="5999575"/>
            <a:ext cx="8483100" cy="646500"/>
          </a:xfrm>
          <a:prstGeom prst="rect">
            <a:avLst/>
          </a:prstGeom>
          <a:noFill/>
          <a:ln>
            <a:noFill/>
          </a:ln>
        </p:spPr>
        <p:txBody>
          <a:bodyPr spcFirstLastPara="1" wrap="square" lIns="91425" tIns="45700" rIns="91425" bIns="45700" anchor="t" anchorCtr="0">
            <a:spAutoFit/>
          </a:bodyPr>
          <a:lstStyle/>
          <a:p>
            <a:pPr marL="229870" marR="0" lvl="0" indent="-229870" algn="l" rtl="0">
              <a:lnSpc>
                <a:spcPct val="90000"/>
              </a:lnSpc>
              <a:spcBef>
                <a:spcPts val="0"/>
              </a:spcBef>
              <a:spcAft>
                <a:spcPts val="0"/>
              </a:spcAft>
              <a:buClr>
                <a:srgbClr val="000000"/>
              </a:buClr>
              <a:buSzPts val="2000"/>
              <a:buFont typeface="Arial"/>
              <a:buNone/>
            </a:pPr>
            <a:r>
              <a:rPr lang="en-US" sz="2000" b="0" i="0" u="sng" strike="noStrike" cap="none">
                <a:solidFill>
                  <a:schemeClr val="hlink"/>
                </a:solidFill>
                <a:latin typeface="Arial"/>
                <a:ea typeface="Arial"/>
                <a:cs typeface="Arial"/>
                <a:sym typeface="Arial"/>
                <a:hlinkClick r:id="rId4"/>
              </a:rPr>
              <a:t>https://www.olcf.ornl.gov/frontier</a:t>
            </a:r>
            <a:endParaRPr sz="2000" b="0" i="0" u="none" strike="noStrike" cap="none">
              <a:solidFill>
                <a:srgbClr val="000000"/>
              </a:solidFill>
              <a:latin typeface="Arial"/>
              <a:ea typeface="Arial"/>
              <a:cs typeface="Arial"/>
              <a:sym typeface="Arial"/>
            </a:endParaRPr>
          </a:p>
          <a:p>
            <a:pPr marL="229870" marR="0" lvl="0" indent="-229870" algn="l" rtl="0">
              <a:lnSpc>
                <a:spcPct val="90000"/>
              </a:lnSpc>
              <a:spcBef>
                <a:spcPts val="0"/>
              </a:spcBef>
              <a:spcAft>
                <a:spcPts val="0"/>
              </a:spcAft>
              <a:buClr>
                <a:srgbClr val="000000"/>
              </a:buClr>
              <a:buSzPts val="2000"/>
              <a:buFont typeface="Arial"/>
              <a:buNone/>
            </a:pPr>
            <a:r>
              <a:rPr lang="en-US" sz="2000" b="0" i="0" u="sng" strike="noStrike" cap="none">
                <a:solidFill>
                  <a:schemeClr val="hlink"/>
                </a:solidFill>
                <a:latin typeface="Arial"/>
                <a:ea typeface="Arial"/>
                <a:cs typeface="Arial"/>
                <a:sym typeface="Arial"/>
                <a:hlinkClick r:id="rId5"/>
              </a:rPr>
              <a:t>https://docs.olcf.ornl.gov/systems/frontier_user_guide.html</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6"/>
          <p:cNvSpPr/>
          <p:nvPr/>
        </p:nvSpPr>
        <p:spPr>
          <a:xfrm>
            <a:off x="1552576" y="5572125"/>
            <a:ext cx="1441173" cy="1143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aphicFrame>
        <p:nvGraphicFramePr>
          <p:cNvPr id="340" name="Google Shape;340;p26"/>
          <p:cNvGraphicFramePr/>
          <p:nvPr/>
        </p:nvGraphicFramePr>
        <p:xfrm>
          <a:off x="367660" y="1032293"/>
          <a:ext cx="3000000" cy="3000000"/>
        </p:xfrm>
        <a:graphic>
          <a:graphicData uri="http://schemas.openxmlformats.org/drawingml/2006/table">
            <a:tbl>
              <a:tblPr firstRow="1" bandRow="1">
                <a:noFill/>
                <a:tableStyleId>{4EC815B3-2DEA-46F0-8993-D0808E7A0A29}</a:tableStyleId>
              </a:tblPr>
              <a:tblGrid>
                <a:gridCol w="2949850">
                  <a:extLst>
                    <a:ext uri="{9D8B030D-6E8A-4147-A177-3AD203B41FA5}">
                      <a16:colId xmlns:a16="http://schemas.microsoft.com/office/drawing/2014/main" val="20000"/>
                    </a:ext>
                  </a:extLst>
                </a:gridCol>
                <a:gridCol w="3957075">
                  <a:extLst>
                    <a:ext uri="{9D8B030D-6E8A-4147-A177-3AD203B41FA5}">
                      <a16:colId xmlns:a16="http://schemas.microsoft.com/office/drawing/2014/main" val="20001"/>
                    </a:ext>
                  </a:extLst>
                </a:gridCol>
              </a:tblGrid>
              <a:tr h="381700">
                <a:tc>
                  <a:txBody>
                    <a:bodyPr/>
                    <a:lstStyle/>
                    <a:p>
                      <a:pPr marL="0" marR="0" lvl="0" indent="0" algn="l" rtl="0">
                        <a:lnSpc>
                          <a:spcPct val="100000"/>
                        </a:lnSpc>
                        <a:spcBef>
                          <a:spcPts val="0"/>
                        </a:spcBef>
                        <a:spcAft>
                          <a:spcPts val="0"/>
                        </a:spcAft>
                        <a:buClr>
                          <a:schemeClr val="dk1"/>
                        </a:buClr>
                        <a:buSzPts val="1800"/>
                        <a:buFont typeface="Arial Narrow"/>
                        <a:buNone/>
                      </a:pPr>
                      <a:r>
                        <a:rPr lang="en-US" sz="1800" u="none" strike="noStrike" cap="none"/>
                        <a:t>Polaris Specs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0"/>
                  </a:ext>
                </a:extLst>
              </a:tr>
              <a:tr h="4684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Platform</a:t>
                      </a:r>
                      <a:endParaRPr sz="1800" u="none" strike="noStrike" cap="none"/>
                    </a:p>
                  </a:txBody>
                  <a:tcPr marL="91450" marR="91450" marT="118875" marB="11887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HPE Apollo 6500 Gen 10+</a:t>
                      </a:r>
                      <a:endParaRPr sz="1800" u="none" strike="noStrike" cap="none"/>
                    </a:p>
                  </a:txBody>
                  <a:tcPr marL="91450" marR="91450" marT="118875" marB="118875"/>
                </a:tc>
                <a:extLst>
                  <a:ext uri="{0D108BD9-81ED-4DB2-BD59-A6C34878D82A}">
                    <a16:rowId xmlns:a16="http://schemas.microsoft.com/office/drawing/2014/main" val="10001"/>
                  </a:ext>
                </a:extLst>
              </a:tr>
              <a:tr h="4684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System Peak</a:t>
                      </a:r>
                      <a:endParaRPr sz="1400" u="none" strike="noStrike" cap="none"/>
                    </a:p>
                  </a:txBody>
                  <a:tcPr marL="91450" marR="91450" marT="118875" marB="11887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 44 PF DP</a:t>
                      </a:r>
                      <a:endParaRPr sz="1400" u="none" strike="noStrike" cap="none"/>
                    </a:p>
                  </a:txBody>
                  <a:tcPr marL="91450" marR="91450" marT="118875" marB="118875"/>
                </a:tc>
                <a:extLst>
                  <a:ext uri="{0D108BD9-81ED-4DB2-BD59-A6C34878D82A}">
                    <a16:rowId xmlns:a16="http://schemas.microsoft.com/office/drawing/2014/main" val="10002"/>
                  </a:ext>
                </a:extLst>
              </a:tr>
              <a:tr h="4684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Peak Power</a:t>
                      </a:r>
                      <a:endParaRPr sz="1400" u="none" strike="noStrike" cap="none"/>
                    </a:p>
                  </a:txBody>
                  <a:tcPr marL="91450" marR="91450" marT="118875" marB="11887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 1.8 MW</a:t>
                      </a:r>
                      <a:endParaRPr sz="1400" u="none" strike="noStrike" cap="none"/>
                    </a:p>
                  </a:txBody>
                  <a:tcPr marL="91450" marR="91450" marT="118875" marB="118875"/>
                </a:tc>
                <a:extLst>
                  <a:ext uri="{0D108BD9-81ED-4DB2-BD59-A6C34878D82A}">
                    <a16:rowId xmlns:a16="http://schemas.microsoft.com/office/drawing/2014/main" val="10003"/>
                  </a:ext>
                </a:extLst>
              </a:tr>
              <a:tr h="4684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Total System Memory</a:t>
                      </a:r>
                      <a:endParaRPr sz="1400" u="none" strike="noStrike" cap="none"/>
                    </a:p>
                  </a:txBody>
                  <a:tcPr marL="91450" marR="91450" marT="118875" marB="11887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 280 TB CPU DDR4 + 87.5 TB GPU HBM2</a:t>
                      </a:r>
                      <a:endParaRPr sz="1400" u="none" strike="noStrike" cap="none"/>
                    </a:p>
                  </a:txBody>
                  <a:tcPr marL="91450" marR="91450" marT="118875" marB="118875"/>
                </a:tc>
                <a:extLst>
                  <a:ext uri="{0D108BD9-81ED-4DB2-BD59-A6C34878D82A}">
                    <a16:rowId xmlns:a16="http://schemas.microsoft.com/office/drawing/2014/main" val="10004"/>
                  </a:ext>
                </a:extLst>
              </a:tr>
              <a:tr h="4684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System Memory Type</a:t>
                      </a:r>
                      <a:endParaRPr sz="1400" u="none" strike="noStrike" cap="none"/>
                    </a:p>
                  </a:txBody>
                  <a:tcPr marL="91450" marR="91450" marT="118875" marB="11887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 DDR, HBM</a:t>
                      </a:r>
                      <a:endParaRPr sz="1400" u="none" strike="noStrike" cap="none"/>
                    </a:p>
                  </a:txBody>
                  <a:tcPr marL="91450" marR="91450" marT="118875" marB="118875"/>
                </a:tc>
                <a:extLst>
                  <a:ext uri="{0D108BD9-81ED-4DB2-BD59-A6C34878D82A}">
                    <a16:rowId xmlns:a16="http://schemas.microsoft.com/office/drawing/2014/main" val="10005"/>
                  </a:ext>
                </a:extLst>
              </a:tr>
              <a:tr h="4684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Node Performance</a:t>
                      </a:r>
                      <a:endParaRPr sz="1400" u="none" strike="noStrike" cap="none"/>
                    </a:p>
                  </a:txBody>
                  <a:tcPr marL="91450" marR="91450" marT="118875" marB="11887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 78 TF DP</a:t>
                      </a:r>
                      <a:endParaRPr sz="1400" u="none" strike="noStrike" cap="none"/>
                    </a:p>
                  </a:txBody>
                  <a:tcPr marL="91450" marR="91450" marT="118875" marB="118875"/>
                </a:tc>
                <a:extLst>
                  <a:ext uri="{0D108BD9-81ED-4DB2-BD59-A6C34878D82A}">
                    <a16:rowId xmlns:a16="http://schemas.microsoft.com/office/drawing/2014/main" val="10006"/>
                  </a:ext>
                </a:extLst>
              </a:tr>
              <a:tr h="4684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Node Processors</a:t>
                      </a:r>
                      <a:endParaRPr sz="1400" u="none" strike="noStrike" cap="none"/>
                    </a:p>
                  </a:txBody>
                  <a:tcPr marL="91450" marR="91450" marT="118875" marB="118875">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(1) AMD EPYC “Milan” 7543P CPU </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(4) NVIDIA HGX A100 GPUs</a:t>
                      </a:r>
                      <a:endParaRPr sz="1400" u="none" strike="noStrike" cap="none"/>
                    </a:p>
                  </a:txBody>
                  <a:tcPr marL="91450" marR="91450" marT="118875" marB="118875">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7"/>
                  </a:ext>
                </a:extLst>
              </a:tr>
              <a:tr h="4684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System Size (nodes)</a:t>
                      </a:r>
                      <a:endParaRPr sz="1400" u="none" strike="noStrike" cap="none"/>
                    </a:p>
                  </a:txBody>
                  <a:tcPr marL="91450" marR="91450" marT="118875" marB="1188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 560</a:t>
                      </a:r>
                      <a:endParaRPr sz="1400" u="none" strike="noStrike" cap="none"/>
                    </a:p>
                  </a:txBody>
                  <a:tcPr marL="91450" marR="91450" marT="118875" marB="11887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4684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Interconnect</a:t>
                      </a:r>
                      <a:endParaRPr sz="1400" u="none" strike="noStrike" cap="none"/>
                    </a:p>
                  </a:txBody>
                  <a:tcPr marL="91450" marR="91450" marT="118875" marB="118875">
                    <a:lnT w="381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HPE Slingshot 11</a:t>
                      </a:r>
                      <a:endParaRPr sz="1400" u="none" strike="noStrike" cap="none"/>
                    </a:p>
                  </a:txBody>
                  <a:tcPr marL="91450" marR="91450" marT="118875" marB="118875">
                    <a:lnT w="38100" cap="flat" cmpd="sng">
                      <a:solidFill>
                        <a:schemeClr val="lt1"/>
                      </a:solidFill>
                      <a:prstDash val="solid"/>
                      <a:round/>
                      <a:headEnd type="none" w="sm" len="sm"/>
                      <a:tailEnd type="none" w="sm" len="sm"/>
                    </a:lnT>
                  </a:tcPr>
                </a:tc>
                <a:extLst>
                  <a:ext uri="{0D108BD9-81ED-4DB2-BD59-A6C34878D82A}">
                    <a16:rowId xmlns:a16="http://schemas.microsoft.com/office/drawing/2014/main" val="10009"/>
                  </a:ext>
                </a:extLst>
              </a:tr>
            </a:tbl>
          </a:graphicData>
        </a:graphic>
      </p:graphicFrame>
      <p:sp>
        <p:nvSpPr>
          <p:cNvPr id="341" name="Google Shape;341;p26"/>
          <p:cNvSpPr/>
          <p:nvPr/>
        </p:nvSpPr>
        <p:spPr>
          <a:xfrm>
            <a:off x="11960056" y="6404108"/>
            <a:ext cx="130595" cy="13059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2" name="Google Shape;342;p26"/>
          <p:cNvSpPr txBox="1">
            <a:spLocks noGrp="1"/>
          </p:cNvSpPr>
          <p:nvPr>
            <p:ph type="title"/>
          </p:nvPr>
        </p:nvSpPr>
        <p:spPr>
          <a:xfrm>
            <a:off x="148272" y="151714"/>
            <a:ext cx="11497628" cy="550151"/>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00679A"/>
              </a:buClr>
              <a:buSzPct val="100000"/>
              <a:buFont typeface="Arial Black"/>
              <a:buNone/>
            </a:pPr>
            <a:r>
              <a:rPr lang="en-US" sz="3800"/>
              <a:t>ALCF Resources - Polaris</a:t>
            </a:r>
            <a:endParaRPr sz="2700"/>
          </a:p>
        </p:txBody>
      </p:sp>
      <p:sp>
        <p:nvSpPr>
          <p:cNvPr id="343" name="Google Shape;343;p26"/>
          <p:cNvSpPr txBox="1"/>
          <p:nvPr/>
        </p:nvSpPr>
        <p:spPr>
          <a:xfrm>
            <a:off x="7552600" y="3687025"/>
            <a:ext cx="4524600" cy="26217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dk2"/>
              </a:buClr>
              <a:buSzPts val="2200"/>
              <a:buFont typeface="Arial"/>
              <a:buChar char="•"/>
            </a:pPr>
            <a:r>
              <a:rPr lang="en-US" sz="2200" b="0" i="0" u="none" strike="noStrike" cap="none">
                <a:solidFill>
                  <a:srgbClr val="000000"/>
                </a:solidFill>
                <a:latin typeface="Arial"/>
                <a:ea typeface="Arial"/>
                <a:cs typeface="Arial"/>
                <a:sym typeface="Arial"/>
              </a:rPr>
              <a:t>Polaris is a hybrid CPU/GPU leading-edge testbed system that will give scientists and application developers a platform to test and optimize codes for Aurora</a:t>
            </a:r>
            <a:endParaRPr sz="2200" b="0" i="0" u="none" strike="noStrike" cap="none">
              <a:solidFill>
                <a:srgbClr val="000000"/>
              </a:solidFill>
              <a:latin typeface="Arial"/>
              <a:ea typeface="Arial"/>
              <a:cs typeface="Arial"/>
              <a:sym typeface="Arial"/>
            </a:endParaRPr>
          </a:p>
          <a:p>
            <a:pPr marL="342900" marR="0" lvl="0" indent="-342900" algn="l" rtl="0">
              <a:lnSpc>
                <a:spcPct val="90000"/>
              </a:lnSpc>
              <a:spcBef>
                <a:spcPts val="0"/>
              </a:spcBef>
              <a:spcAft>
                <a:spcPts val="0"/>
              </a:spcAft>
              <a:buClr>
                <a:schemeClr val="dk2"/>
              </a:buClr>
              <a:buSzPts val="2200"/>
              <a:buFont typeface="Arial"/>
              <a:buChar char="•"/>
            </a:pPr>
            <a:r>
              <a:rPr lang="en-US" sz="2200" b="0" i="0" u="none" strike="noStrike" cap="none">
                <a:solidFill>
                  <a:srgbClr val="000000"/>
                </a:solidFill>
                <a:latin typeface="Arial"/>
                <a:ea typeface="Arial"/>
                <a:cs typeface="Arial"/>
                <a:sym typeface="Arial"/>
              </a:rPr>
              <a:t>Polaris is available to </a:t>
            </a:r>
            <a:r>
              <a:rPr lang="en-US" sz="2200" b="0" i="0" u="none" strike="noStrike" cap="none">
                <a:solidFill>
                  <a:srgbClr val="000000"/>
                </a:solidFill>
                <a:highlight>
                  <a:schemeClr val="lt1"/>
                </a:highlight>
                <a:latin typeface="Arial"/>
                <a:ea typeface="Arial"/>
                <a:cs typeface="Arial"/>
                <a:sym typeface="Arial"/>
              </a:rPr>
              <a:t>New and Renewal for 202</a:t>
            </a:r>
            <a:r>
              <a:rPr lang="en-US" sz="2200">
                <a:highlight>
                  <a:schemeClr val="lt1"/>
                </a:highlight>
              </a:rPr>
              <a:t>6</a:t>
            </a:r>
            <a:r>
              <a:rPr lang="en-US" sz="2200" b="0" i="0" u="none" strike="noStrike" cap="none">
                <a:solidFill>
                  <a:srgbClr val="000000"/>
                </a:solidFill>
                <a:highlight>
                  <a:schemeClr val="lt1"/>
                </a:highlight>
                <a:latin typeface="Arial"/>
                <a:ea typeface="Arial"/>
                <a:cs typeface="Arial"/>
                <a:sym typeface="Arial"/>
              </a:rPr>
              <a:t>.</a:t>
            </a:r>
            <a:endParaRPr sz="1400" b="0" i="0" u="none" strike="noStrike" cap="none">
              <a:solidFill>
                <a:srgbClr val="000000"/>
              </a:solidFill>
              <a:highlight>
                <a:schemeClr val="lt1"/>
              </a:highlight>
              <a:latin typeface="Arial"/>
              <a:ea typeface="Arial"/>
              <a:cs typeface="Arial"/>
              <a:sym typeface="Arial"/>
            </a:endParaRPr>
          </a:p>
        </p:txBody>
      </p:sp>
      <p:pic>
        <p:nvPicPr>
          <p:cNvPr id="344" name="Google Shape;344;p26"/>
          <p:cNvPicPr preferRelativeResize="0"/>
          <p:nvPr/>
        </p:nvPicPr>
        <p:blipFill rotWithShape="1">
          <a:blip r:embed="rId3">
            <a:alphaModFix/>
          </a:blip>
          <a:srcRect/>
          <a:stretch/>
        </p:blipFill>
        <p:spPr>
          <a:xfrm>
            <a:off x="7426985" y="854265"/>
            <a:ext cx="4612616" cy="2595492"/>
          </a:xfrm>
          <a:prstGeom prst="rect">
            <a:avLst/>
          </a:prstGeom>
          <a:noFill/>
          <a:ln>
            <a:noFill/>
          </a:ln>
        </p:spPr>
      </p:pic>
      <p:sp>
        <p:nvSpPr>
          <p:cNvPr id="345" name="Google Shape;345;p26"/>
          <p:cNvSpPr/>
          <p:nvPr/>
        </p:nvSpPr>
        <p:spPr>
          <a:xfrm>
            <a:off x="4317400" y="6273800"/>
            <a:ext cx="4034100" cy="391200"/>
          </a:xfrm>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Clr>
                <a:srgbClr val="000000"/>
              </a:buClr>
              <a:buSzPts val="2000"/>
              <a:buFont typeface="Arial"/>
              <a:buNone/>
            </a:pPr>
            <a:r>
              <a:rPr lang="en-US" sz="2000" b="0" i="0" u="sng" strike="noStrike" cap="none">
                <a:solidFill>
                  <a:schemeClr val="hlink"/>
                </a:solidFill>
                <a:latin typeface="Arial"/>
                <a:ea typeface="Arial"/>
                <a:cs typeface="Arial"/>
                <a:sym typeface="Arial"/>
                <a:hlinkClick r:id="rId4"/>
              </a:rPr>
              <a:t>https://www.alcf.anl.gov/polaris</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g34d41ac8255_2_0"/>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2"/>
          <p:cNvSpPr txBox="1">
            <a:spLocks noGrp="1"/>
          </p:cNvSpPr>
          <p:nvPr>
            <p:ph type="body" idx="1"/>
          </p:nvPr>
        </p:nvSpPr>
        <p:spPr>
          <a:xfrm>
            <a:off x="488600" y="976100"/>
            <a:ext cx="10714800" cy="6357900"/>
          </a:xfrm>
          <a:prstGeom prst="rect">
            <a:avLst/>
          </a:prstGeom>
          <a:noFill/>
          <a:ln>
            <a:noFill/>
          </a:ln>
        </p:spPr>
        <p:txBody>
          <a:bodyPr spcFirstLastPara="1" wrap="square" lIns="91425" tIns="45700" rIns="91425" bIns="45700" anchor="t" anchorCtr="0">
            <a:spAutoFit/>
          </a:bodyPr>
          <a:lstStyle/>
          <a:p>
            <a:pPr marL="229870" lvl="0" indent="-229870" algn="l" rtl="0">
              <a:lnSpc>
                <a:spcPct val="90000"/>
              </a:lnSpc>
              <a:spcBef>
                <a:spcPts val="0"/>
              </a:spcBef>
              <a:spcAft>
                <a:spcPts val="0"/>
              </a:spcAft>
              <a:buSzPts val="2800"/>
              <a:buChar char="•"/>
            </a:pPr>
            <a:r>
              <a:rPr lang="en-US"/>
              <a:t>Is both the scale of the runs and the time demands</a:t>
            </a:r>
            <a:br>
              <a:rPr lang="en-US"/>
            </a:br>
            <a:r>
              <a:rPr lang="en-US"/>
              <a:t>of the problem of LCF scale?</a:t>
            </a:r>
            <a:endParaRPr/>
          </a:p>
          <a:p>
            <a:pPr marL="625157" lvl="1" indent="-229869" algn="l" rtl="0">
              <a:lnSpc>
                <a:spcPct val="90000"/>
              </a:lnSpc>
              <a:spcBef>
                <a:spcPts val="800"/>
              </a:spcBef>
              <a:spcAft>
                <a:spcPts val="0"/>
              </a:spcAft>
              <a:buClr>
                <a:schemeClr val="dk1"/>
              </a:buClr>
              <a:buSzPts val="2400"/>
              <a:buChar char="–"/>
            </a:pPr>
            <a:r>
              <a:rPr lang="en-US"/>
              <a:t>Yes, I can’t get the amount of time I need anywhere else.</a:t>
            </a:r>
            <a:endParaRPr/>
          </a:p>
          <a:p>
            <a:pPr marL="625157" lvl="1" indent="-229869" algn="l" rtl="0">
              <a:lnSpc>
                <a:spcPct val="90000"/>
              </a:lnSpc>
              <a:spcBef>
                <a:spcPts val="800"/>
              </a:spcBef>
              <a:spcAft>
                <a:spcPts val="0"/>
              </a:spcAft>
              <a:buClr>
                <a:schemeClr val="dk1"/>
              </a:buClr>
              <a:buSzPts val="2400"/>
              <a:buChar char="–"/>
            </a:pPr>
            <a:r>
              <a:rPr lang="en-US"/>
              <a:t>Yes, my applications are too large to run on other systems.</a:t>
            </a:r>
            <a:endParaRPr/>
          </a:p>
          <a:p>
            <a:pPr marL="229870" lvl="0" indent="-229870" algn="l" rtl="0">
              <a:lnSpc>
                <a:spcPct val="90000"/>
              </a:lnSpc>
              <a:spcBef>
                <a:spcPts val="1400"/>
              </a:spcBef>
              <a:spcAft>
                <a:spcPts val="0"/>
              </a:spcAft>
              <a:buSzPts val="2800"/>
              <a:buChar char="•"/>
            </a:pPr>
            <a:r>
              <a:rPr lang="en-US"/>
              <a:t>Do you need specific LCF hardware or systems?</a:t>
            </a:r>
            <a:endParaRPr/>
          </a:p>
          <a:p>
            <a:pPr marL="625157" lvl="1" indent="-229869" algn="l" rtl="0">
              <a:lnSpc>
                <a:spcPct val="90000"/>
              </a:lnSpc>
              <a:spcBef>
                <a:spcPts val="800"/>
              </a:spcBef>
              <a:spcAft>
                <a:spcPts val="0"/>
              </a:spcAft>
              <a:buClr>
                <a:schemeClr val="dk1"/>
              </a:buClr>
              <a:buSzPts val="2400"/>
              <a:buChar char="–"/>
            </a:pPr>
            <a:r>
              <a:rPr lang="en-US"/>
              <a:t>Yes, the very large memory and I/O available here are necessary for my </a:t>
            </a:r>
            <a:br>
              <a:rPr lang="en-US"/>
            </a:br>
            <a:r>
              <a:rPr lang="en-US"/>
              <a:t>work.</a:t>
            </a:r>
            <a:endParaRPr/>
          </a:p>
          <a:p>
            <a:pPr marL="625157" lvl="1" indent="-229869" algn="l" rtl="0">
              <a:lnSpc>
                <a:spcPct val="90000"/>
              </a:lnSpc>
              <a:spcBef>
                <a:spcPts val="800"/>
              </a:spcBef>
              <a:spcAft>
                <a:spcPts val="0"/>
              </a:spcAft>
              <a:buClr>
                <a:schemeClr val="dk1"/>
              </a:buClr>
              <a:buSzPts val="2400"/>
              <a:buChar char="–"/>
            </a:pPr>
            <a:r>
              <a:rPr lang="en-US"/>
              <a:t>Yes, my application requires mixed/reduced precision accelerator hardware.</a:t>
            </a:r>
            <a:endParaRPr/>
          </a:p>
          <a:p>
            <a:pPr marL="229870" lvl="0" indent="-229870" algn="l" rtl="0">
              <a:lnSpc>
                <a:spcPct val="90000"/>
              </a:lnSpc>
              <a:spcBef>
                <a:spcPts val="1400"/>
              </a:spcBef>
              <a:spcAft>
                <a:spcPts val="0"/>
              </a:spcAft>
              <a:buSzPts val="2800"/>
              <a:buChar char="•"/>
            </a:pPr>
            <a:r>
              <a:rPr lang="en-US">
                <a:latin typeface="Arial"/>
                <a:ea typeface="Arial"/>
                <a:cs typeface="Arial"/>
                <a:sym typeface="Arial"/>
              </a:rPr>
              <a:t>Do you have the people ready to do this work?</a:t>
            </a:r>
            <a:endParaRPr/>
          </a:p>
          <a:p>
            <a:pPr marL="625475" lvl="1" indent="-279400" algn="l" rtl="0">
              <a:lnSpc>
                <a:spcPct val="90000"/>
              </a:lnSpc>
              <a:spcBef>
                <a:spcPts val="800"/>
              </a:spcBef>
              <a:spcAft>
                <a:spcPts val="0"/>
              </a:spcAft>
              <a:buClr>
                <a:schemeClr val="dk1"/>
              </a:buClr>
              <a:buSzPts val="2200"/>
              <a:buChar char="–"/>
            </a:pPr>
            <a:r>
              <a:rPr lang="en-US" sz="2200">
                <a:latin typeface="Arial"/>
                <a:ea typeface="Arial"/>
                <a:cs typeface="Arial"/>
                <a:sym typeface="Arial"/>
              </a:rPr>
              <a:t>No, I’m waiting to hire a postdoc.</a:t>
            </a:r>
            <a:endParaRPr/>
          </a:p>
          <a:p>
            <a:pPr marL="625475" lvl="1" indent="-279400" algn="l" rtl="0">
              <a:lnSpc>
                <a:spcPct val="90000"/>
              </a:lnSpc>
              <a:spcBef>
                <a:spcPts val="800"/>
              </a:spcBef>
              <a:spcAft>
                <a:spcPts val="0"/>
              </a:spcAft>
              <a:buClr>
                <a:schemeClr val="dk1"/>
              </a:buClr>
              <a:buSzPts val="2200"/>
              <a:buChar char="–"/>
            </a:pPr>
            <a:r>
              <a:rPr lang="en-US" sz="2200">
                <a:latin typeface="Arial"/>
                <a:ea typeface="Arial"/>
                <a:cs typeface="Arial"/>
                <a:sym typeface="Arial"/>
              </a:rPr>
              <a:t>Yes, I have commitments from the major participants.</a:t>
            </a:r>
            <a:endParaRPr/>
          </a:p>
          <a:p>
            <a:pPr marL="229870" lvl="0" indent="-52070" algn="l" rtl="0">
              <a:lnSpc>
                <a:spcPct val="90000"/>
              </a:lnSpc>
              <a:spcBef>
                <a:spcPts val="1400"/>
              </a:spcBef>
              <a:spcAft>
                <a:spcPts val="0"/>
              </a:spcAft>
              <a:buSzPts val="2800"/>
              <a:buNone/>
            </a:pPr>
            <a:endParaRPr/>
          </a:p>
          <a:p>
            <a:pPr marL="229870" lvl="0" indent="-52070" algn="l" rtl="0">
              <a:lnSpc>
                <a:spcPct val="90000"/>
              </a:lnSpc>
              <a:spcBef>
                <a:spcPts val="1400"/>
              </a:spcBef>
              <a:spcAft>
                <a:spcPts val="0"/>
              </a:spcAft>
              <a:buSzPts val="2800"/>
              <a:buNone/>
            </a:pPr>
            <a:endParaRPr sz="2800"/>
          </a:p>
        </p:txBody>
      </p:sp>
      <p:sp>
        <p:nvSpPr>
          <p:cNvPr id="357" name="Google Shape;357;p32"/>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Key Questions to Ask Yourself</a:t>
            </a:r>
            <a:endParaRPr/>
          </a:p>
        </p:txBody>
      </p:sp>
      <p:sp>
        <p:nvSpPr>
          <p:cNvPr id="358" name="Google Shape;358;p32"/>
          <p:cNvSpPr/>
          <p:nvPr/>
        </p:nvSpPr>
        <p:spPr>
          <a:xfrm>
            <a:off x="11960056" y="6404108"/>
            <a:ext cx="130500" cy="13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3"/>
          <p:cNvSpPr txBox="1">
            <a:spLocks noGrp="1"/>
          </p:cNvSpPr>
          <p:nvPr>
            <p:ph type="title"/>
          </p:nvPr>
        </p:nvSpPr>
        <p:spPr>
          <a:xfrm>
            <a:off x="148272" y="177114"/>
            <a:ext cx="11603846" cy="550151"/>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Clr>
                <a:schemeClr val="dk2"/>
              </a:buClr>
              <a:buSzPts val="3400"/>
              <a:buFont typeface="Arial Black"/>
              <a:buNone/>
            </a:pPr>
            <a:r>
              <a:rPr lang="en-US"/>
              <a:t>Objectives of INCITE Proposal Writing Webinar</a:t>
            </a:r>
            <a:endParaRPr>
              <a:solidFill>
                <a:srgbClr val="FF0000"/>
              </a:solidFill>
              <a:highlight>
                <a:srgbClr val="FFFF00"/>
              </a:highlight>
            </a:endParaRPr>
          </a:p>
        </p:txBody>
      </p:sp>
      <p:sp>
        <p:nvSpPr>
          <p:cNvPr id="72" name="Google Shape;72;p3"/>
          <p:cNvSpPr txBox="1">
            <a:spLocks noGrp="1"/>
          </p:cNvSpPr>
          <p:nvPr>
            <p:ph type="body" idx="1"/>
          </p:nvPr>
        </p:nvSpPr>
        <p:spPr>
          <a:xfrm>
            <a:off x="406400" y="914400"/>
            <a:ext cx="11604000" cy="5458800"/>
          </a:xfrm>
          <a:prstGeom prst="rect">
            <a:avLst/>
          </a:prstGeom>
          <a:noFill/>
          <a:ln>
            <a:noFill/>
          </a:ln>
        </p:spPr>
        <p:txBody>
          <a:bodyPr spcFirstLastPara="1" wrap="square" lIns="91425" tIns="45700" rIns="91425" bIns="45700" anchor="t" anchorCtr="0">
            <a:normAutofit fontScale="92500" lnSpcReduction="10000"/>
          </a:bodyPr>
          <a:lstStyle/>
          <a:p>
            <a:pPr marL="230188" lvl="0" indent="-230188" algn="l" rtl="0">
              <a:lnSpc>
                <a:spcPct val="90000"/>
              </a:lnSpc>
              <a:spcBef>
                <a:spcPts val="0"/>
              </a:spcBef>
              <a:spcAft>
                <a:spcPts val="0"/>
              </a:spcAft>
              <a:buSzPct val="108108"/>
              <a:buChar char="•"/>
            </a:pPr>
            <a:r>
              <a:rPr lang="en-US" b="1"/>
              <a:t>Learn</a:t>
            </a:r>
            <a:r>
              <a:rPr lang="en-US"/>
              <a:t> to write a proposal to obtain significant allocations of compute time and resources at DOE’s Leadership Computing Facilities</a:t>
            </a:r>
            <a:endParaRPr/>
          </a:p>
          <a:p>
            <a:pPr marL="230188" lvl="0" indent="-230188" algn="l" rtl="0">
              <a:lnSpc>
                <a:spcPct val="90000"/>
              </a:lnSpc>
              <a:spcBef>
                <a:spcPts val="1400"/>
              </a:spcBef>
              <a:spcAft>
                <a:spcPts val="0"/>
              </a:spcAft>
              <a:buSzPct val="108108"/>
              <a:buChar char="•"/>
            </a:pPr>
            <a:r>
              <a:rPr lang="en-US" b="1"/>
              <a:t>Describe</a:t>
            </a:r>
            <a:r>
              <a:rPr lang="en-US"/>
              <a:t> proposal sections, content, and tips for new and renewal authors.</a:t>
            </a:r>
            <a:endParaRPr/>
          </a:p>
          <a:p>
            <a:pPr marL="625475" lvl="1" indent="-279400" algn="l" rtl="0">
              <a:lnSpc>
                <a:spcPct val="90000"/>
              </a:lnSpc>
              <a:spcBef>
                <a:spcPts val="800"/>
              </a:spcBef>
              <a:spcAft>
                <a:spcPts val="0"/>
              </a:spcAft>
              <a:buClr>
                <a:schemeClr val="dk1"/>
              </a:buClr>
              <a:buSzPct val="108108"/>
              <a:buChar char="–"/>
            </a:pPr>
            <a:r>
              <a:rPr lang="en-US"/>
              <a:t>Proposal narratives consist of up to 15 pages describing</a:t>
            </a:r>
            <a:endParaRPr/>
          </a:p>
          <a:p>
            <a:pPr marL="914400" lvl="2" indent="-230186" algn="l" rtl="0">
              <a:lnSpc>
                <a:spcPct val="90000"/>
              </a:lnSpc>
              <a:spcBef>
                <a:spcPts val="800"/>
              </a:spcBef>
              <a:spcAft>
                <a:spcPts val="0"/>
              </a:spcAft>
              <a:buClr>
                <a:schemeClr val="dk1"/>
              </a:buClr>
              <a:buSzPct val="108107"/>
              <a:buChar char="•"/>
            </a:pPr>
            <a:r>
              <a:rPr lang="en-US"/>
              <a:t>Description of high-impact science challenge</a:t>
            </a:r>
            <a:endParaRPr/>
          </a:p>
          <a:p>
            <a:pPr marL="914400" lvl="2" indent="-230186" algn="l" rtl="0">
              <a:lnSpc>
                <a:spcPct val="90000"/>
              </a:lnSpc>
              <a:spcBef>
                <a:spcPts val="800"/>
              </a:spcBef>
              <a:spcAft>
                <a:spcPts val="0"/>
              </a:spcAft>
              <a:buClr>
                <a:schemeClr val="dk1"/>
              </a:buClr>
              <a:buSzPct val="108107"/>
              <a:buChar char="•"/>
            </a:pPr>
            <a:r>
              <a:rPr lang="en-US"/>
              <a:t>Description of methods, codes, and dependencies</a:t>
            </a:r>
            <a:endParaRPr/>
          </a:p>
          <a:p>
            <a:pPr marL="914400" lvl="2" indent="-230186" algn="l" rtl="0">
              <a:lnSpc>
                <a:spcPct val="90000"/>
              </a:lnSpc>
              <a:spcBef>
                <a:spcPts val="800"/>
              </a:spcBef>
              <a:spcAft>
                <a:spcPts val="0"/>
              </a:spcAft>
              <a:buClr>
                <a:schemeClr val="dk1"/>
              </a:buClr>
              <a:buSzPct val="108107"/>
              <a:buChar char="•"/>
            </a:pPr>
            <a:r>
              <a:rPr lang="en-US"/>
              <a:t>Demonstration that computational tasks cannot be done anywhere else</a:t>
            </a:r>
            <a:endParaRPr/>
          </a:p>
          <a:p>
            <a:pPr marL="914400" lvl="2" indent="-230186" algn="l" rtl="0">
              <a:lnSpc>
                <a:spcPct val="90000"/>
              </a:lnSpc>
              <a:spcBef>
                <a:spcPts val="800"/>
              </a:spcBef>
              <a:spcAft>
                <a:spcPts val="0"/>
              </a:spcAft>
              <a:buClr>
                <a:schemeClr val="dk1"/>
              </a:buClr>
              <a:buSzPct val="108107"/>
              <a:buChar char="•"/>
            </a:pPr>
            <a:r>
              <a:rPr lang="en-US"/>
              <a:t>Description of team qualifications</a:t>
            </a:r>
            <a:endParaRPr/>
          </a:p>
          <a:p>
            <a:pPr marL="230188" lvl="0" indent="-230188" algn="l" rtl="0">
              <a:lnSpc>
                <a:spcPct val="90000"/>
              </a:lnSpc>
              <a:spcBef>
                <a:spcPts val="1400"/>
              </a:spcBef>
              <a:spcAft>
                <a:spcPts val="0"/>
              </a:spcAft>
              <a:buSzPct val="108108"/>
              <a:buChar char="•"/>
            </a:pPr>
            <a:r>
              <a:rPr lang="en-US" b="1"/>
              <a:t>Timeline</a:t>
            </a:r>
            <a:endParaRPr/>
          </a:p>
          <a:p>
            <a:pPr marL="625475" lvl="1" indent="-279400" algn="l" rtl="0">
              <a:lnSpc>
                <a:spcPct val="90000"/>
              </a:lnSpc>
              <a:spcBef>
                <a:spcPts val="800"/>
              </a:spcBef>
              <a:spcAft>
                <a:spcPts val="0"/>
              </a:spcAft>
              <a:buClr>
                <a:schemeClr val="dk1"/>
              </a:buClr>
              <a:buSzPct val="108108"/>
              <a:buChar char="–"/>
            </a:pPr>
            <a:r>
              <a:rPr lang="en-US" b="1"/>
              <a:t>New</a:t>
            </a:r>
            <a:r>
              <a:rPr lang="en-US"/>
              <a:t> Proposals are due June 16, 2025</a:t>
            </a:r>
            <a:endParaRPr/>
          </a:p>
          <a:p>
            <a:pPr marL="625475" lvl="1" indent="-279400" algn="l" rtl="0">
              <a:lnSpc>
                <a:spcPct val="90000"/>
              </a:lnSpc>
              <a:spcBef>
                <a:spcPts val="800"/>
              </a:spcBef>
              <a:spcAft>
                <a:spcPts val="0"/>
              </a:spcAft>
              <a:buClr>
                <a:schemeClr val="dk1"/>
              </a:buClr>
              <a:buSzPct val="108108"/>
              <a:buChar char="–"/>
            </a:pPr>
            <a:r>
              <a:rPr lang="en-US" b="1"/>
              <a:t>Renewal</a:t>
            </a:r>
            <a:r>
              <a:rPr lang="en-US"/>
              <a:t> Proposals are due July 21, 2025 (only those awarded multi-year proposals)</a:t>
            </a:r>
            <a:endParaRPr/>
          </a:p>
          <a:p>
            <a:pPr marL="625475" lvl="1" indent="-279400" algn="l" rtl="0">
              <a:lnSpc>
                <a:spcPct val="90000"/>
              </a:lnSpc>
              <a:spcBef>
                <a:spcPts val="800"/>
              </a:spcBef>
              <a:spcAft>
                <a:spcPts val="0"/>
              </a:spcAft>
              <a:buClr>
                <a:schemeClr val="dk1"/>
              </a:buClr>
              <a:buSzPct val="108108"/>
              <a:buChar char="–"/>
            </a:pPr>
            <a:r>
              <a:rPr lang="en-US"/>
              <a:t>PIs will be notified in November 2025</a:t>
            </a:r>
            <a:endParaRPr/>
          </a:p>
          <a:p>
            <a:pPr marL="625475" lvl="1" indent="-279400" algn="l" rtl="0">
              <a:lnSpc>
                <a:spcPct val="90000"/>
              </a:lnSpc>
              <a:spcBef>
                <a:spcPts val="800"/>
              </a:spcBef>
              <a:spcAft>
                <a:spcPts val="0"/>
              </a:spcAft>
              <a:buClr>
                <a:schemeClr val="dk1"/>
              </a:buClr>
              <a:buSzPct val="108108"/>
              <a:buChar char="–"/>
            </a:pPr>
            <a:r>
              <a:rPr lang="en-US"/>
              <a:t>Awards begin on January 1, 2026</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3"/>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Key Questions to Ask Yourself </a:t>
            </a:r>
            <a:r>
              <a:rPr lang="en-US">
                <a:latin typeface="Arial"/>
                <a:ea typeface="Arial"/>
                <a:cs typeface="Arial"/>
                <a:sym typeface="Arial"/>
              </a:rPr>
              <a:t>(cont.)</a:t>
            </a:r>
            <a:endParaRPr/>
          </a:p>
        </p:txBody>
      </p:sp>
      <p:sp>
        <p:nvSpPr>
          <p:cNvPr id="365" name="Google Shape;365;p33"/>
          <p:cNvSpPr txBox="1">
            <a:spLocks noGrp="1"/>
          </p:cNvSpPr>
          <p:nvPr>
            <p:ph type="body" idx="1"/>
          </p:nvPr>
        </p:nvSpPr>
        <p:spPr>
          <a:xfrm>
            <a:off x="460829" y="1072680"/>
            <a:ext cx="10714800" cy="5799900"/>
          </a:xfrm>
          <a:prstGeom prst="rect">
            <a:avLst/>
          </a:prstGeom>
          <a:noFill/>
          <a:ln>
            <a:noFill/>
          </a:ln>
        </p:spPr>
        <p:txBody>
          <a:bodyPr spcFirstLastPara="1" wrap="square" lIns="91425" tIns="45700" rIns="91425" bIns="45700" anchor="t" anchorCtr="0">
            <a:spAutoFit/>
          </a:bodyPr>
          <a:lstStyle/>
          <a:p>
            <a:pPr marL="229870" lvl="0" indent="-229870" algn="l" rtl="0">
              <a:lnSpc>
                <a:spcPct val="90000"/>
              </a:lnSpc>
              <a:spcBef>
                <a:spcPts val="0"/>
              </a:spcBef>
              <a:spcAft>
                <a:spcPts val="0"/>
              </a:spcAft>
              <a:buSzPts val="2800"/>
              <a:buChar char="•"/>
            </a:pPr>
            <a:r>
              <a:rPr lang="en-US"/>
              <a:t>Do you have large data/AI needs?</a:t>
            </a:r>
            <a:endParaRPr/>
          </a:p>
          <a:p>
            <a:pPr marL="625157" lvl="1" indent="-229869" algn="l" rtl="0">
              <a:lnSpc>
                <a:spcPct val="90000"/>
              </a:lnSpc>
              <a:spcBef>
                <a:spcPts val="800"/>
              </a:spcBef>
              <a:spcAft>
                <a:spcPts val="0"/>
              </a:spcAft>
              <a:buClr>
                <a:schemeClr val="dk1"/>
              </a:buClr>
              <a:buSzPts val="2400"/>
              <a:buChar char="–"/>
            </a:pPr>
            <a:r>
              <a:rPr lang="en-US"/>
              <a:t>Yes, my data-intensive needs require the LCF resources.</a:t>
            </a:r>
            <a:endParaRPr/>
          </a:p>
          <a:p>
            <a:pPr marL="229870" lvl="0" indent="-229870" algn="l" rtl="0">
              <a:lnSpc>
                <a:spcPct val="90000"/>
              </a:lnSpc>
              <a:spcBef>
                <a:spcPts val="1400"/>
              </a:spcBef>
              <a:spcAft>
                <a:spcPts val="0"/>
              </a:spcAft>
              <a:buSzPts val="2800"/>
              <a:buChar char="•"/>
            </a:pPr>
            <a:r>
              <a:rPr lang="en-US"/>
              <a:t>Do you have a workflow solution?</a:t>
            </a:r>
            <a:endParaRPr/>
          </a:p>
          <a:p>
            <a:pPr marL="229870" lvl="0" indent="-229870" algn="l" rtl="0">
              <a:lnSpc>
                <a:spcPct val="90000"/>
              </a:lnSpc>
              <a:spcBef>
                <a:spcPts val="1400"/>
              </a:spcBef>
              <a:spcAft>
                <a:spcPts val="0"/>
              </a:spcAft>
              <a:buSzPts val="2800"/>
              <a:buChar char="•"/>
            </a:pPr>
            <a:r>
              <a:rPr lang="en-US">
                <a:latin typeface="Arial"/>
                <a:ea typeface="Arial"/>
                <a:cs typeface="Arial"/>
                <a:sym typeface="Arial"/>
              </a:rPr>
              <a:t>Do you have a post-processing strategy? </a:t>
            </a:r>
            <a:endParaRPr/>
          </a:p>
          <a:p>
            <a:pPr marL="229870" lvl="0" indent="-229870" algn="l" rtl="0">
              <a:lnSpc>
                <a:spcPct val="90000"/>
              </a:lnSpc>
              <a:spcBef>
                <a:spcPts val="1400"/>
              </a:spcBef>
              <a:spcAft>
                <a:spcPts val="0"/>
              </a:spcAft>
              <a:buSzPts val="2800"/>
              <a:buChar char="•"/>
            </a:pPr>
            <a:r>
              <a:rPr lang="en-US">
                <a:latin typeface="Arial"/>
                <a:ea typeface="Arial"/>
                <a:cs typeface="Arial"/>
                <a:sym typeface="Arial"/>
              </a:rPr>
              <a:t>Do you use ensemble runs and need LCF resources?</a:t>
            </a:r>
            <a:endParaRPr/>
          </a:p>
          <a:p>
            <a:pPr marL="625157" lvl="1" indent="-229869" algn="l" rtl="0">
              <a:lnSpc>
                <a:spcPct val="90000"/>
              </a:lnSpc>
              <a:spcBef>
                <a:spcPts val="800"/>
              </a:spcBef>
              <a:spcAft>
                <a:spcPts val="0"/>
              </a:spcAft>
              <a:buClr>
                <a:schemeClr val="dk1"/>
              </a:buClr>
              <a:buSzPts val="2400"/>
              <a:buChar char="–"/>
            </a:pPr>
            <a:r>
              <a:rPr lang="en-US">
                <a:latin typeface="Arial"/>
                <a:ea typeface="Arial"/>
                <a:cs typeface="Arial"/>
                <a:sym typeface="Arial"/>
              </a:rPr>
              <a:t>My ensembles can run under the direction of a large job or workflow manager, with I/O scaling on a parallel file system -&gt; possibl</a:t>
            </a:r>
            <a:r>
              <a:rPr lang="en-US"/>
              <a:t>y</a:t>
            </a:r>
            <a:r>
              <a:rPr lang="en-US">
                <a:latin typeface="Arial"/>
                <a:ea typeface="Arial"/>
                <a:cs typeface="Arial"/>
                <a:sym typeface="Arial"/>
              </a:rPr>
              <a:t> yes</a:t>
            </a:r>
            <a:endParaRPr/>
          </a:p>
          <a:p>
            <a:pPr marL="625157" lvl="1" indent="-229869" algn="l" rtl="0">
              <a:lnSpc>
                <a:spcPct val="90000"/>
              </a:lnSpc>
              <a:spcBef>
                <a:spcPts val="800"/>
              </a:spcBef>
              <a:spcAft>
                <a:spcPts val="0"/>
              </a:spcAft>
              <a:buClr>
                <a:schemeClr val="dk1"/>
              </a:buClr>
              <a:buSzPts val="2400"/>
              <a:buChar char="–"/>
            </a:pPr>
            <a:r>
              <a:rPr lang="en-US">
                <a:latin typeface="Arial"/>
                <a:ea typeface="Arial"/>
                <a:cs typeface="Arial"/>
                <a:sym typeface="Arial"/>
              </a:rPr>
              <a:t>My ensemble expects to run millions of serial batch jobs on nodes with local disk available -&gt; probably no</a:t>
            </a:r>
            <a:endParaRPr/>
          </a:p>
          <a:p>
            <a:pPr marL="229870" lvl="0" indent="-229870" algn="l" rtl="0">
              <a:lnSpc>
                <a:spcPct val="90000"/>
              </a:lnSpc>
              <a:spcBef>
                <a:spcPts val="1400"/>
              </a:spcBef>
              <a:spcAft>
                <a:spcPts val="0"/>
              </a:spcAft>
              <a:buSzPts val="2800"/>
              <a:buChar char="•"/>
            </a:pPr>
            <a:r>
              <a:rPr lang="en-US">
                <a:latin typeface="Arial"/>
                <a:ea typeface="Arial"/>
                <a:cs typeface="Arial"/>
                <a:sym typeface="Arial"/>
              </a:rPr>
              <a:t>Do you understand the life cycle of your data?</a:t>
            </a:r>
            <a:endParaRPr/>
          </a:p>
          <a:p>
            <a:pPr marL="229870" lvl="0" indent="-77470" algn="l" rtl="0">
              <a:lnSpc>
                <a:spcPct val="90000"/>
              </a:lnSpc>
              <a:spcBef>
                <a:spcPts val="1400"/>
              </a:spcBef>
              <a:spcAft>
                <a:spcPts val="0"/>
              </a:spcAft>
              <a:buSzPts val="2400"/>
              <a:buNone/>
            </a:pPr>
            <a:endParaRPr sz="2400">
              <a:latin typeface="Arial"/>
              <a:ea typeface="Arial"/>
              <a:cs typeface="Arial"/>
              <a:sym typeface="Arial"/>
            </a:endParaRPr>
          </a:p>
          <a:p>
            <a:pPr marL="230188" lvl="0" indent="-52388" algn="l" rtl="0">
              <a:lnSpc>
                <a:spcPct val="90000"/>
              </a:lnSpc>
              <a:spcBef>
                <a:spcPts val="1400"/>
              </a:spcBef>
              <a:spcAft>
                <a:spcPts val="0"/>
              </a:spcAft>
              <a:buSzPts val="2800"/>
              <a:buNone/>
            </a:pPr>
            <a:endParaRPr>
              <a:latin typeface="Arial"/>
              <a:ea typeface="Arial"/>
              <a:cs typeface="Arial"/>
              <a:sym typeface="Arial"/>
            </a:endParaRPr>
          </a:p>
        </p:txBody>
      </p:sp>
      <p:sp>
        <p:nvSpPr>
          <p:cNvPr id="366" name="Google Shape;366;p33"/>
          <p:cNvSpPr/>
          <p:nvPr/>
        </p:nvSpPr>
        <p:spPr>
          <a:xfrm>
            <a:off x="10147101" y="-1"/>
            <a:ext cx="2067499" cy="3657600"/>
          </a:xfrm>
          <a:prstGeom prst="flowChartOffpageConnector">
            <a:avLst/>
          </a:prstGeom>
          <a:solidFill>
            <a:srgbClr val="CF3C02"/>
          </a:solidFill>
          <a:ln w="9525" cap="flat" cmpd="sng">
            <a:solidFill>
              <a:srgbClr val="CF3C02"/>
            </a:solidFill>
            <a:prstDash val="solid"/>
            <a:round/>
            <a:headEnd type="none" w="sm" len="sm"/>
            <a:tailEnd type="none" w="sm" len="sm"/>
          </a:ln>
          <a:effectLst>
            <a:outerShdw blurRad="40000" dist="23000" dir="5400000" rotWithShape="0">
              <a:srgbClr val="000000">
                <a:alpha val="3215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7" name="Google Shape;367;p33"/>
          <p:cNvSpPr txBox="1"/>
          <p:nvPr/>
        </p:nvSpPr>
        <p:spPr>
          <a:xfrm>
            <a:off x="10124501" y="663430"/>
            <a:ext cx="2067499" cy="25853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2F2F2"/>
                </a:solidFill>
                <a:latin typeface="Arial Black"/>
                <a:ea typeface="Arial Black"/>
                <a:cs typeface="Arial Black"/>
                <a:sym typeface="Arial Black"/>
              </a:rPr>
              <a:t>Note: </a:t>
            </a:r>
            <a:r>
              <a:rPr lang="en-US" sz="1800" b="0" i="0" u="none" strike="noStrike" cap="none">
                <a:solidFill>
                  <a:srgbClr val="F2F2F2"/>
                </a:solidFill>
                <a:latin typeface="Arial Narrow"/>
                <a:ea typeface="Arial Narrow"/>
                <a:cs typeface="Arial Narrow"/>
                <a:sym typeface="Arial Narrow"/>
              </a:rPr>
              <a:t>Some of these characteristics are negotiable, </a:t>
            </a:r>
            <a:br>
              <a:rPr lang="en-US" sz="1800" b="0" i="0" u="none" strike="noStrike" cap="none">
                <a:solidFill>
                  <a:srgbClr val="F2F2F2"/>
                </a:solidFill>
                <a:latin typeface="Arial Narrow"/>
                <a:ea typeface="Arial Narrow"/>
                <a:cs typeface="Arial Narrow"/>
                <a:sym typeface="Arial Narrow"/>
              </a:rPr>
            </a:br>
            <a:r>
              <a:rPr lang="en-US" sz="1800" b="0" i="0" u="none" strike="noStrike" cap="none">
                <a:solidFill>
                  <a:srgbClr val="F2F2F2"/>
                </a:solidFill>
                <a:latin typeface="Arial Narrow"/>
                <a:ea typeface="Arial Narrow"/>
                <a:cs typeface="Arial Narrow"/>
                <a:sym typeface="Arial Narrow"/>
              </a:rPr>
              <a:t>so make sure to discuss atypical requirements with the centers.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2F2F2"/>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2F2F2"/>
              </a:solidFill>
              <a:latin typeface="Arial Narrow"/>
              <a:ea typeface="Arial Narrow"/>
              <a:cs typeface="Arial Narrow"/>
              <a:sym typeface="Arial Narrow"/>
            </a:endParaRPr>
          </a:p>
        </p:txBody>
      </p:sp>
      <p:sp>
        <p:nvSpPr>
          <p:cNvPr id="368" name="Google Shape;368;p33"/>
          <p:cNvSpPr/>
          <p:nvPr/>
        </p:nvSpPr>
        <p:spPr>
          <a:xfrm>
            <a:off x="11960056" y="6404108"/>
            <a:ext cx="130500" cy="13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5"/>
          <p:cNvSpPr txBox="1">
            <a:spLocks noGrp="1"/>
          </p:cNvSpPr>
          <p:nvPr>
            <p:ph type="title"/>
          </p:nvPr>
        </p:nvSpPr>
        <p:spPr>
          <a:xfrm>
            <a:off x="148272" y="177114"/>
            <a:ext cx="10972800" cy="593752"/>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Getting Started: Know Your Audience</a:t>
            </a:r>
            <a:endParaRPr/>
          </a:p>
        </p:txBody>
      </p:sp>
      <p:sp>
        <p:nvSpPr>
          <p:cNvPr id="374" name="Google Shape;374;p35"/>
          <p:cNvSpPr txBox="1">
            <a:spLocks noGrp="1"/>
          </p:cNvSpPr>
          <p:nvPr>
            <p:ph type="body" idx="1"/>
          </p:nvPr>
        </p:nvSpPr>
        <p:spPr>
          <a:xfrm>
            <a:off x="406400" y="1344825"/>
            <a:ext cx="9537600" cy="2347800"/>
          </a:xfrm>
          <a:prstGeom prst="rect">
            <a:avLst/>
          </a:prstGeom>
          <a:noFill/>
          <a:ln>
            <a:noFill/>
          </a:ln>
        </p:spPr>
        <p:txBody>
          <a:bodyPr spcFirstLastPara="1" wrap="square" lIns="91425" tIns="45700" rIns="91425" bIns="45700" anchor="t" anchorCtr="0">
            <a:spAutoFit/>
          </a:bodyPr>
          <a:lstStyle/>
          <a:p>
            <a:pPr marL="230188" lvl="0" indent="-230188" algn="l" rtl="0">
              <a:lnSpc>
                <a:spcPct val="90000"/>
              </a:lnSpc>
              <a:spcBef>
                <a:spcPts val="0"/>
              </a:spcBef>
              <a:spcAft>
                <a:spcPts val="0"/>
              </a:spcAft>
              <a:buSzPts val="2800"/>
              <a:buChar char="•"/>
            </a:pPr>
            <a:r>
              <a:rPr lang="en-US"/>
              <a:t>Remember, INCITE is very broad in scope</a:t>
            </a:r>
            <a:endParaRPr/>
          </a:p>
          <a:p>
            <a:pPr marL="625475" lvl="1" indent="-279400" algn="l" rtl="0">
              <a:lnSpc>
                <a:spcPct val="90000"/>
              </a:lnSpc>
              <a:spcBef>
                <a:spcPts val="800"/>
              </a:spcBef>
              <a:spcAft>
                <a:spcPts val="0"/>
              </a:spcAft>
              <a:buClr>
                <a:schemeClr val="dk1"/>
              </a:buClr>
              <a:buSzPts val="2400"/>
              <a:buChar char="–"/>
            </a:pPr>
            <a:r>
              <a:rPr lang="en-US"/>
              <a:t>Reviewers are computational-science-savvy senior scientists and engineers drawn around the world from national labs, universities, and industry</a:t>
            </a:r>
            <a:endParaRPr/>
          </a:p>
          <a:p>
            <a:pPr marL="625475" lvl="1" indent="-279400" algn="l" rtl="0">
              <a:lnSpc>
                <a:spcPct val="90000"/>
              </a:lnSpc>
              <a:spcBef>
                <a:spcPts val="800"/>
              </a:spcBef>
              <a:spcAft>
                <a:spcPts val="0"/>
              </a:spcAft>
              <a:buClr>
                <a:schemeClr val="dk1"/>
              </a:buClr>
              <a:buSzPts val="2400"/>
              <a:buChar char="–"/>
            </a:pPr>
            <a:r>
              <a:rPr lang="en-US"/>
              <a:t>They will be assessing potential impact of this work versus other proposals submitted</a:t>
            </a:r>
            <a:endParaRPr sz="2400"/>
          </a:p>
        </p:txBody>
      </p:sp>
      <p:sp>
        <p:nvSpPr>
          <p:cNvPr id="375" name="Google Shape;375;p35"/>
          <p:cNvSpPr/>
          <p:nvPr/>
        </p:nvSpPr>
        <p:spPr>
          <a:xfrm>
            <a:off x="10147101" y="-1"/>
            <a:ext cx="2067499" cy="6583680"/>
          </a:xfrm>
          <a:prstGeom prst="flowChartOffpageConnector">
            <a:avLst/>
          </a:prstGeom>
          <a:solidFill>
            <a:srgbClr val="CF3C02"/>
          </a:solidFill>
          <a:ln w="9525" cap="flat" cmpd="sng">
            <a:solidFill>
              <a:srgbClr val="CF3C02"/>
            </a:solidFill>
            <a:prstDash val="solid"/>
            <a:round/>
            <a:headEnd type="none" w="sm" len="sm"/>
            <a:tailEnd type="none" w="sm" len="sm"/>
          </a:ln>
          <a:effectLst>
            <a:outerShdw blurRad="40000" dist="23000" dir="5400000" rotWithShape="0">
              <a:srgbClr val="000000">
                <a:alpha val="3215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6" name="Google Shape;376;p35"/>
          <p:cNvSpPr txBox="1"/>
          <p:nvPr/>
        </p:nvSpPr>
        <p:spPr>
          <a:xfrm>
            <a:off x="10737301" y="170986"/>
            <a:ext cx="84189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Black"/>
                <a:ea typeface="Arial Black"/>
                <a:cs typeface="Arial Black"/>
                <a:sym typeface="Arial Black"/>
              </a:rPr>
              <a:t>TIPS</a:t>
            </a:r>
            <a:endParaRPr sz="1400" b="0" i="0" u="none" strike="noStrike" cap="none">
              <a:solidFill>
                <a:srgbClr val="000000"/>
              </a:solidFill>
              <a:latin typeface="Arial"/>
              <a:ea typeface="Arial"/>
              <a:cs typeface="Arial"/>
              <a:sym typeface="Arial"/>
            </a:endParaRPr>
          </a:p>
        </p:txBody>
      </p:sp>
      <p:cxnSp>
        <p:nvCxnSpPr>
          <p:cNvPr id="377" name="Google Shape;377;p35"/>
          <p:cNvCxnSpPr/>
          <p:nvPr/>
        </p:nvCxnSpPr>
        <p:spPr>
          <a:xfrm rot="10800000">
            <a:off x="10399207" y="571096"/>
            <a:ext cx="1518084" cy="0"/>
          </a:xfrm>
          <a:prstGeom prst="straightConnector1">
            <a:avLst/>
          </a:prstGeom>
          <a:noFill/>
          <a:ln w="9525" cap="flat" cmpd="sng">
            <a:solidFill>
              <a:schemeClr val="lt1"/>
            </a:solidFill>
            <a:prstDash val="solid"/>
            <a:round/>
            <a:headEnd type="none" w="sm" len="sm"/>
            <a:tailEnd type="none" w="sm" len="sm"/>
          </a:ln>
        </p:spPr>
      </p:cxnSp>
      <p:sp>
        <p:nvSpPr>
          <p:cNvPr id="378" name="Google Shape;378;p35"/>
          <p:cNvSpPr txBox="1"/>
          <p:nvPr/>
        </p:nvSpPr>
        <p:spPr>
          <a:xfrm>
            <a:off x="10124501" y="663430"/>
            <a:ext cx="2067499" cy="480131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2F2F2"/>
                </a:solidFill>
                <a:latin typeface="Arial Black"/>
                <a:ea typeface="Arial Black"/>
                <a:cs typeface="Arial Black"/>
                <a:sym typeface="Arial Black"/>
              </a:rPr>
              <a:t>Don’t</a:t>
            </a:r>
            <a:r>
              <a:rPr lang="en-US" sz="1800" b="0" i="0" u="none" strike="noStrike" cap="none">
                <a:solidFill>
                  <a:srgbClr val="F2F2F2"/>
                </a:solidFill>
                <a:latin typeface="Arial Narrow"/>
                <a:ea typeface="Arial Narrow"/>
                <a:cs typeface="Arial Narrow"/>
                <a:sym typeface="Arial Narrow"/>
              </a:rPr>
              <a:t> assume that your audience is familiar with your work through other review programs (ex. funding agencies). INCITE is very broad in scope and you may be competing against a diverse set of proposals.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2F2F2"/>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2F2F2"/>
                </a:solidFill>
                <a:latin typeface="Arial Black"/>
                <a:ea typeface="Arial Black"/>
                <a:cs typeface="Arial Black"/>
                <a:sym typeface="Arial Black"/>
              </a:rPr>
              <a:t>Do</a:t>
            </a:r>
            <a:r>
              <a:rPr lang="en-US" sz="1800" b="0" i="0" u="none" strike="noStrike" cap="none">
                <a:solidFill>
                  <a:srgbClr val="F2F2F2"/>
                </a:solidFill>
                <a:latin typeface="Arial Narrow"/>
                <a:ea typeface="Arial Narrow"/>
                <a:cs typeface="Arial Narrow"/>
                <a:sym typeface="Arial Narrow"/>
              </a:rPr>
              <a:t> look at the reviewer questionnaires, posted on the INCITE Call for Proposals site</a:t>
            </a:r>
            <a:endParaRPr sz="1400" b="0" i="0" u="none" strike="noStrike" cap="none">
              <a:solidFill>
                <a:srgbClr val="000000"/>
              </a:solidFill>
              <a:latin typeface="Arial"/>
              <a:ea typeface="Arial"/>
              <a:cs typeface="Arial"/>
              <a:sym typeface="Arial"/>
            </a:endParaRPr>
          </a:p>
        </p:txBody>
      </p:sp>
      <p:sp>
        <p:nvSpPr>
          <p:cNvPr id="379" name="Google Shape;379;p35"/>
          <p:cNvSpPr/>
          <p:nvPr/>
        </p:nvSpPr>
        <p:spPr>
          <a:xfrm>
            <a:off x="11960056" y="6404108"/>
            <a:ext cx="130595" cy="13059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4"/>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rgbClr val="00679A"/>
              </a:buClr>
              <a:buSzPts val="3400"/>
              <a:buFont typeface="Arial Black"/>
              <a:buNone/>
            </a:pPr>
            <a:r>
              <a:rPr lang="en-US"/>
              <a:t>Proposal Form: Outline</a:t>
            </a:r>
            <a:endParaRPr/>
          </a:p>
        </p:txBody>
      </p:sp>
      <p:graphicFrame>
        <p:nvGraphicFramePr>
          <p:cNvPr id="385" name="Google Shape;385;p34"/>
          <p:cNvGraphicFramePr/>
          <p:nvPr/>
        </p:nvGraphicFramePr>
        <p:xfrm>
          <a:off x="1242391" y="1182959"/>
          <a:ext cx="3000000" cy="3000000"/>
        </p:xfrm>
        <a:graphic>
          <a:graphicData uri="http://schemas.openxmlformats.org/drawingml/2006/table">
            <a:tbl>
              <a:tblPr firstCol="1">
                <a:noFill/>
                <a:tableStyleId>{4EC815B3-2DEA-46F0-8993-D0808E7A0A29}</a:tableStyleId>
              </a:tblPr>
              <a:tblGrid>
                <a:gridCol w="451475">
                  <a:extLst>
                    <a:ext uri="{9D8B030D-6E8A-4147-A177-3AD203B41FA5}">
                      <a16:colId xmlns:a16="http://schemas.microsoft.com/office/drawing/2014/main" val="20000"/>
                    </a:ext>
                  </a:extLst>
                </a:gridCol>
                <a:gridCol w="9602475">
                  <a:extLst>
                    <a:ext uri="{9D8B030D-6E8A-4147-A177-3AD203B41FA5}">
                      <a16:colId xmlns:a16="http://schemas.microsoft.com/office/drawing/2014/main" val="20001"/>
                    </a:ext>
                  </a:extLst>
                </a:gridCol>
              </a:tblGrid>
              <a:tr h="322500">
                <a:tc>
                  <a:txBody>
                    <a:bodyPr/>
                    <a:lstStyle/>
                    <a:p>
                      <a:pPr marL="0" marR="0" lvl="0" indent="0" algn="r" rtl="0">
                        <a:lnSpc>
                          <a:spcPct val="90000"/>
                        </a:lnSpc>
                        <a:spcBef>
                          <a:spcPts val="0"/>
                        </a:spcBef>
                        <a:spcAft>
                          <a:spcPts val="0"/>
                        </a:spcAft>
                        <a:buClr>
                          <a:srgbClr val="000000"/>
                        </a:buClr>
                        <a:buSzPts val="1800"/>
                        <a:buFont typeface="Arial"/>
                        <a:buNone/>
                      </a:pPr>
                      <a:r>
                        <a:rPr lang="en-US" sz="1800" u="none" strike="noStrike" cap="none">
                          <a:latin typeface="Arial Narrow"/>
                          <a:ea typeface="Arial Narrow"/>
                          <a:cs typeface="Arial Narrow"/>
                          <a:sym typeface="Arial Narrow"/>
                        </a:rPr>
                        <a:t>0</a:t>
                      </a:r>
                      <a:endParaRPr sz="1400" u="none" strike="noStrike" cap="none"/>
                    </a:p>
                  </a:txBody>
                  <a:tcPr marL="68575" marR="68575" marT="0" marB="0" anchor="ctr"/>
                </a:tc>
                <a:tc>
                  <a:txBody>
                    <a:bodyPr/>
                    <a:lstStyle/>
                    <a:p>
                      <a:pPr marL="0" marR="0" lvl="0" indent="0" algn="l" rtl="0">
                        <a:lnSpc>
                          <a:spcPct val="90000"/>
                        </a:lnSpc>
                        <a:spcBef>
                          <a:spcPts val="0"/>
                        </a:spcBef>
                        <a:spcAft>
                          <a:spcPts val="0"/>
                        </a:spcAft>
                        <a:buClr>
                          <a:srgbClr val="A5A5A5"/>
                        </a:buClr>
                        <a:buSzPts val="1800"/>
                        <a:buFont typeface="Arial Narrow"/>
                        <a:buNone/>
                      </a:pPr>
                      <a:r>
                        <a:rPr lang="en-US" sz="1800" u="none" strike="noStrike" cap="none">
                          <a:solidFill>
                            <a:srgbClr val="A5A5A5"/>
                          </a:solidFill>
                        </a:rPr>
                        <a:t>Project title</a:t>
                      </a:r>
                      <a:endParaRPr sz="1800" u="none" strike="noStrike" cap="none">
                        <a:solidFill>
                          <a:srgbClr val="A5A5A5"/>
                        </a:solidFill>
                        <a:latin typeface="Arial Narrow"/>
                        <a:ea typeface="Arial Narrow"/>
                        <a:cs typeface="Arial Narrow"/>
                        <a:sym typeface="Arial Narrow"/>
                      </a:endParaRPr>
                    </a:p>
                  </a:txBody>
                  <a:tcPr marL="68575" marR="68575" marT="0" marB="0" anchor="ctr"/>
                </a:tc>
                <a:extLst>
                  <a:ext uri="{0D108BD9-81ED-4DB2-BD59-A6C34878D82A}">
                    <a16:rowId xmlns:a16="http://schemas.microsoft.com/office/drawing/2014/main" val="10000"/>
                  </a:ext>
                </a:extLst>
              </a:tr>
              <a:tr h="322500">
                <a:tc>
                  <a:txBody>
                    <a:bodyPr/>
                    <a:lstStyle/>
                    <a:p>
                      <a:pPr marL="0" marR="0" lvl="0" indent="0" algn="r" rtl="0">
                        <a:lnSpc>
                          <a:spcPct val="90000"/>
                        </a:lnSpc>
                        <a:spcBef>
                          <a:spcPts val="0"/>
                        </a:spcBef>
                        <a:spcAft>
                          <a:spcPts val="0"/>
                        </a:spcAft>
                        <a:buClr>
                          <a:srgbClr val="000000"/>
                        </a:buClr>
                        <a:buSzPts val="1800"/>
                        <a:buFont typeface="Arial"/>
                        <a:buNone/>
                      </a:pPr>
                      <a:r>
                        <a:rPr lang="en-US" sz="1800" u="none" strike="noStrike" cap="none"/>
                        <a:t>1</a:t>
                      </a:r>
                      <a:endParaRPr sz="1800" u="none" strike="noStrike" cap="none">
                        <a:latin typeface="Arial Narrow"/>
                        <a:ea typeface="Arial Narrow"/>
                        <a:cs typeface="Arial Narrow"/>
                        <a:sym typeface="Arial Narrow"/>
                      </a:endParaRPr>
                    </a:p>
                  </a:txBody>
                  <a:tcPr marL="68575" marR="68575" marT="0" marB="0" anchor="ctr"/>
                </a:tc>
                <a:tc>
                  <a:txBody>
                    <a:bodyPr/>
                    <a:lstStyle/>
                    <a:p>
                      <a:pPr marL="0" marR="0" lvl="0" indent="0" algn="l" rtl="0">
                        <a:lnSpc>
                          <a:spcPct val="90000"/>
                        </a:lnSpc>
                        <a:spcBef>
                          <a:spcPts val="0"/>
                        </a:spcBef>
                        <a:spcAft>
                          <a:spcPts val="0"/>
                        </a:spcAft>
                        <a:buClr>
                          <a:srgbClr val="000000"/>
                        </a:buClr>
                        <a:buSzPts val="1800"/>
                        <a:buFont typeface="Arial"/>
                        <a:buNone/>
                      </a:pPr>
                      <a:r>
                        <a:rPr lang="en-US" sz="1800" u="none" strike="noStrike" cap="none">
                          <a:solidFill>
                            <a:srgbClr val="A5A5A5"/>
                          </a:solidFill>
                        </a:rPr>
                        <a:t>Principal investigator and co-principal investigators  </a:t>
                      </a:r>
                      <a:endParaRPr sz="1800" u="none" strike="noStrike" cap="none">
                        <a:solidFill>
                          <a:srgbClr val="A5A5A5"/>
                        </a:solidFill>
                        <a:latin typeface="Arial Narrow"/>
                        <a:ea typeface="Arial Narrow"/>
                        <a:cs typeface="Arial Narrow"/>
                        <a:sym typeface="Arial Narrow"/>
                      </a:endParaRPr>
                    </a:p>
                  </a:txBody>
                  <a:tcPr marL="68575" marR="68575" marT="0" marB="0" anchor="ctr"/>
                </a:tc>
                <a:extLst>
                  <a:ext uri="{0D108BD9-81ED-4DB2-BD59-A6C34878D82A}">
                    <a16:rowId xmlns:a16="http://schemas.microsoft.com/office/drawing/2014/main" val="10001"/>
                  </a:ext>
                </a:extLst>
              </a:tr>
              <a:tr h="322500">
                <a:tc>
                  <a:txBody>
                    <a:bodyPr/>
                    <a:lstStyle/>
                    <a:p>
                      <a:pPr marL="0" marR="0" lvl="0" indent="0" algn="r" rtl="0">
                        <a:lnSpc>
                          <a:spcPct val="90000"/>
                        </a:lnSpc>
                        <a:spcBef>
                          <a:spcPts val="0"/>
                        </a:spcBef>
                        <a:spcAft>
                          <a:spcPts val="0"/>
                        </a:spcAft>
                        <a:buClr>
                          <a:srgbClr val="000000"/>
                        </a:buClr>
                        <a:buSzPts val="1800"/>
                        <a:buFont typeface="Arial"/>
                        <a:buNone/>
                      </a:pPr>
                      <a:r>
                        <a:rPr lang="en-US" sz="1800" u="none" strike="noStrike" cap="none"/>
                        <a:t>2</a:t>
                      </a:r>
                      <a:endParaRPr sz="1800" u="none" strike="noStrike" cap="none">
                        <a:latin typeface="Arial Narrow"/>
                        <a:ea typeface="Arial Narrow"/>
                        <a:cs typeface="Arial Narrow"/>
                        <a:sym typeface="Arial Narrow"/>
                      </a:endParaRPr>
                    </a:p>
                  </a:txBody>
                  <a:tcPr marL="68575" marR="68575" marT="0" marB="0" anchor="ctr"/>
                </a:tc>
                <a:tc>
                  <a:txBody>
                    <a:bodyPr/>
                    <a:lstStyle/>
                    <a:p>
                      <a:pPr marL="0" marR="0" lvl="0" indent="0" algn="l" rtl="0">
                        <a:lnSpc>
                          <a:spcPct val="90000"/>
                        </a:lnSpc>
                        <a:spcBef>
                          <a:spcPts val="0"/>
                        </a:spcBef>
                        <a:spcAft>
                          <a:spcPts val="0"/>
                        </a:spcAft>
                        <a:buClr>
                          <a:srgbClr val="000000"/>
                        </a:buClr>
                        <a:buSzPts val="1800"/>
                        <a:buFont typeface="Arial"/>
                        <a:buNone/>
                      </a:pPr>
                      <a:r>
                        <a:rPr lang="en-US" sz="1800" u="none" strike="noStrike" cap="none">
                          <a:solidFill>
                            <a:srgbClr val="A5A5A5"/>
                          </a:solidFill>
                        </a:rPr>
                        <a:t>Project information  (Research category, Project Summary)</a:t>
                      </a:r>
                      <a:endParaRPr sz="1800" u="none" strike="noStrike" cap="none">
                        <a:solidFill>
                          <a:srgbClr val="A5A5A5"/>
                        </a:solidFill>
                        <a:latin typeface="Arial Narrow"/>
                        <a:ea typeface="Arial Narrow"/>
                        <a:cs typeface="Arial Narrow"/>
                        <a:sym typeface="Arial Narrow"/>
                      </a:endParaRPr>
                    </a:p>
                  </a:txBody>
                  <a:tcPr marL="68575" marR="68575" marT="0" marB="0" anchor="ctr"/>
                </a:tc>
                <a:extLst>
                  <a:ext uri="{0D108BD9-81ED-4DB2-BD59-A6C34878D82A}">
                    <a16:rowId xmlns:a16="http://schemas.microsoft.com/office/drawing/2014/main" val="10002"/>
                  </a:ext>
                </a:extLst>
              </a:tr>
              <a:tr h="322500">
                <a:tc>
                  <a:txBody>
                    <a:bodyPr/>
                    <a:lstStyle/>
                    <a:p>
                      <a:pPr marL="0" marR="0" lvl="0" indent="0" algn="r" rtl="0">
                        <a:lnSpc>
                          <a:spcPct val="90000"/>
                        </a:lnSpc>
                        <a:spcBef>
                          <a:spcPts val="0"/>
                        </a:spcBef>
                        <a:spcAft>
                          <a:spcPts val="0"/>
                        </a:spcAft>
                        <a:buClr>
                          <a:srgbClr val="000000"/>
                        </a:buClr>
                        <a:buSzPts val="1800"/>
                        <a:buFont typeface="Arial"/>
                        <a:buNone/>
                      </a:pPr>
                      <a:r>
                        <a:rPr lang="en-US" sz="1800" u="none" strike="noStrike" cap="none">
                          <a:latin typeface="Arial Narrow"/>
                          <a:ea typeface="Arial Narrow"/>
                          <a:cs typeface="Arial Narrow"/>
                          <a:sym typeface="Arial Narrow"/>
                        </a:rPr>
                        <a:t>3</a:t>
                      </a:r>
                      <a:endParaRPr sz="1400" u="none" strike="noStrike" cap="none"/>
                    </a:p>
                  </a:txBody>
                  <a:tcPr marL="68575" marR="68575" marT="0" marB="0" anchor="ctr"/>
                </a:tc>
                <a:tc>
                  <a:txBody>
                    <a:bodyPr/>
                    <a:lstStyle/>
                    <a:p>
                      <a:pPr marL="0" marR="0" lvl="0" indent="0" algn="l" rtl="0">
                        <a:lnSpc>
                          <a:spcPct val="90000"/>
                        </a:lnSpc>
                        <a:spcBef>
                          <a:spcPts val="0"/>
                        </a:spcBef>
                        <a:spcAft>
                          <a:spcPts val="0"/>
                        </a:spcAft>
                        <a:buClr>
                          <a:srgbClr val="000000"/>
                        </a:buClr>
                        <a:buSzPts val="1800"/>
                        <a:buFont typeface="Arial"/>
                        <a:buNone/>
                      </a:pPr>
                      <a:r>
                        <a:rPr lang="en-US" sz="1800" u="none" strike="noStrike" cap="none">
                          <a:solidFill>
                            <a:srgbClr val="A5A5A5"/>
                          </a:solidFill>
                        </a:rPr>
                        <a:t>INCITE allocation request; Other funding/computing support</a:t>
                      </a:r>
                      <a:endParaRPr sz="1800" u="none" strike="noStrike" cap="none">
                        <a:solidFill>
                          <a:srgbClr val="A5A5A5"/>
                        </a:solidFill>
                        <a:latin typeface="Arial Narrow"/>
                        <a:ea typeface="Arial Narrow"/>
                        <a:cs typeface="Arial Narrow"/>
                        <a:sym typeface="Arial Narrow"/>
                      </a:endParaRPr>
                    </a:p>
                  </a:txBody>
                  <a:tcPr marL="68575" marR="68575" marT="0" marB="0" anchor="ctr"/>
                </a:tc>
                <a:extLst>
                  <a:ext uri="{0D108BD9-81ED-4DB2-BD59-A6C34878D82A}">
                    <a16:rowId xmlns:a16="http://schemas.microsoft.com/office/drawing/2014/main" val="10003"/>
                  </a:ext>
                </a:extLst>
              </a:tr>
              <a:tr h="322500">
                <a:tc rowSpan="7">
                  <a:txBody>
                    <a:bodyPr/>
                    <a:lstStyle/>
                    <a:p>
                      <a:pPr marL="0" marR="0" lvl="0" indent="0" algn="r" rtl="0">
                        <a:lnSpc>
                          <a:spcPct val="90000"/>
                        </a:lnSpc>
                        <a:spcBef>
                          <a:spcPts val="0"/>
                        </a:spcBef>
                        <a:spcAft>
                          <a:spcPts val="0"/>
                        </a:spcAft>
                        <a:buClr>
                          <a:srgbClr val="000000"/>
                        </a:buClr>
                        <a:buSzPts val="1800"/>
                        <a:buFont typeface="Arial"/>
                        <a:buNone/>
                      </a:pPr>
                      <a:r>
                        <a:rPr lang="en-US" sz="1800" u="none" strike="noStrike" cap="none">
                          <a:latin typeface="Arial Narrow"/>
                          <a:ea typeface="Arial Narrow"/>
                          <a:cs typeface="Arial Narrow"/>
                          <a:sym typeface="Arial Narrow"/>
                        </a:rPr>
                        <a:t>4</a:t>
                      </a:r>
                      <a:endParaRPr sz="1400" u="none" strike="noStrike" cap="none"/>
                    </a:p>
                  </a:txBody>
                  <a:tcPr marL="68575" marR="68575" marT="0" marB="0"/>
                </a:tc>
                <a:tc>
                  <a:txBody>
                    <a:bodyPr/>
                    <a:lstStyle/>
                    <a:p>
                      <a:pPr marL="0" marR="0" lvl="0" indent="0" algn="l" rtl="0">
                        <a:lnSpc>
                          <a:spcPct val="90000"/>
                        </a:lnSpc>
                        <a:spcBef>
                          <a:spcPts val="0"/>
                        </a:spcBef>
                        <a:spcAft>
                          <a:spcPts val="0"/>
                        </a:spcAft>
                        <a:buClr>
                          <a:srgbClr val="000000"/>
                        </a:buClr>
                        <a:buSzPts val="1800"/>
                        <a:buFont typeface="Arial"/>
                        <a:buNone/>
                      </a:pPr>
                      <a:r>
                        <a:rPr lang="en-US" sz="1800" b="1" u="none" strike="noStrike" cap="none"/>
                        <a:t>Project narrative, other materials</a:t>
                      </a:r>
                      <a:endParaRPr sz="1800" b="1" u="none" strike="noStrike" cap="none">
                        <a:latin typeface="Arial Narrow"/>
                        <a:ea typeface="Arial Narrow"/>
                        <a:cs typeface="Arial Narrow"/>
                        <a:sym typeface="Arial Narrow"/>
                      </a:endParaRPr>
                    </a:p>
                  </a:txBody>
                  <a:tcPr marL="68575" marR="68575" marT="0" marB="0" anchor="ctr"/>
                </a:tc>
                <a:extLst>
                  <a:ext uri="{0D108BD9-81ED-4DB2-BD59-A6C34878D82A}">
                    <a16:rowId xmlns:a16="http://schemas.microsoft.com/office/drawing/2014/main" val="10004"/>
                  </a:ext>
                </a:extLst>
              </a:tr>
              <a:tr h="322500">
                <a:tc vMerge="1">
                  <a:txBody>
                    <a:bodyPr/>
                    <a:lstStyle/>
                    <a:p>
                      <a:endParaRPr lang="en-US"/>
                    </a:p>
                  </a:txBody>
                  <a:tcPr/>
                </a:tc>
                <a:tc>
                  <a:txBody>
                    <a:bodyPr/>
                    <a:lstStyle/>
                    <a:p>
                      <a:pPr marL="0" marR="0" lvl="0" indent="0" algn="l" rtl="0">
                        <a:lnSpc>
                          <a:spcPct val="90000"/>
                        </a:lnSpc>
                        <a:spcBef>
                          <a:spcPts val="0"/>
                        </a:spcBef>
                        <a:spcAft>
                          <a:spcPts val="0"/>
                        </a:spcAft>
                        <a:buClr>
                          <a:srgbClr val="000000"/>
                        </a:buClr>
                        <a:buSzPts val="1600"/>
                        <a:buFont typeface="Arial"/>
                        <a:buNone/>
                      </a:pPr>
                      <a:r>
                        <a:rPr lang="en-US" sz="1600" b="1" u="none" strike="noStrike" cap="none"/>
                        <a:t>(A) Executive summary (1 page)</a:t>
                      </a:r>
                      <a:endParaRPr sz="1600" b="1" u="none" strike="noStrike" cap="none">
                        <a:latin typeface="Arial Narrow"/>
                        <a:ea typeface="Arial Narrow"/>
                        <a:cs typeface="Arial Narrow"/>
                        <a:sym typeface="Arial Narrow"/>
                      </a:endParaRPr>
                    </a:p>
                  </a:txBody>
                  <a:tcPr marL="68575" marR="68575" marT="0" marB="0" anchor="ctr"/>
                </a:tc>
                <a:extLst>
                  <a:ext uri="{0D108BD9-81ED-4DB2-BD59-A6C34878D82A}">
                    <a16:rowId xmlns:a16="http://schemas.microsoft.com/office/drawing/2014/main" val="10005"/>
                  </a:ext>
                </a:extLst>
              </a:tr>
              <a:tr h="322500">
                <a:tc vMerge="1">
                  <a:txBody>
                    <a:bodyPr/>
                    <a:lstStyle/>
                    <a:p>
                      <a:endParaRPr lang="en-US"/>
                    </a:p>
                  </a:txBody>
                  <a:tcPr/>
                </a:tc>
                <a:tc>
                  <a:txBody>
                    <a:bodyPr/>
                    <a:lstStyle/>
                    <a:p>
                      <a:pPr marL="0" marR="0" lvl="0" indent="0" algn="l" rtl="0">
                        <a:lnSpc>
                          <a:spcPct val="90000"/>
                        </a:lnSpc>
                        <a:spcBef>
                          <a:spcPts val="0"/>
                        </a:spcBef>
                        <a:spcAft>
                          <a:spcPts val="0"/>
                        </a:spcAft>
                        <a:buClr>
                          <a:srgbClr val="000000"/>
                        </a:buClr>
                        <a:buSzPts val="1600"/>
                        <a:buFont typeface="Arial"/>
                        <a:buNone/>
                      </a:pPr>
                      <a:r>
                        <a:rPr lang="en-US" sz="1600" b="1" u="none" strike="noStrike" cap="none"/>
                        <a:t>(B) Project narrative including impact of the work, objectives, benchmarking (15 pages)</a:t>
                      </a:r>
                      <a:endParaRPr sz="1600" b="1" u="none" strike="noStrike" cap="none">
                        <a:latin typeface="Arial Narrow"/>
                        <a:ea typeface="Arial Narrow"/>
                        <a:cs typeface="Arial Narrow"/>
                        <a:sym typeface="Arial Narrow"/>
                      </a:endParaRPr>
                    </a:p>
                  </a:txBody>
                  <a:tcPr marL="68575" marR="68575" marT="0" marB="0" anchor="ctr"/>
                </a:tc>
                <a:extLst>
                  <a:ext uri="{0D108BD9-81ED-4DB2-BD59-A6C34878D82A}">
                    <a16:rowId xmlns:a16="http://schemas.microsoft.com/office/drawing/2014/main" val="10006"/>
                  </a:ext>
                </a:extLst>
              </a:tr>
              <a:tr h="322500">
                <a:tc vMerge="1">
                  <a:txBody>
                    <a:bodyPr/>
                    <a:lstStyle/>
                    <a:p>
                      <a:endParaRPr lang="en-US"/>
                    </a:p>
                  </a:txBody>
                  <a:tcPr/>
                </a:tc>
                <a:tc>
                  <a:txBody>
                    <a:bodyPr/>
                    <a:lstStyle/>
                    <a:p>
                      <a:pPr marL="0" marR="0" lvl="0" indent="0" algn="l" rtl="0">
                        <a:lnSpc>
                          <a:spcPct val="90000"/>
                        </a:lnSpc>
                        <a:spcBef>
                          <a:spcPts val="0"/>
                        </a:spcBef>
                        <a:spcAft>
                          <a:spcPts val="0"/>
                        </a:spcAft>
                        <a:buClr>
                          <a:srgbClr val="000000"/>
                        </a:buClr>
                        <a:buSzPts val="1600"/>
                        <a:buFont typeface="Arial"/>
                        <a:buNone/>
                      </a:pPr>
                      <a:r>
                        <a:rPr lang="en-US" sz="1600" b="1" u="none" strike="noStrike" cap="none"/>
                        <a:t>(C) Personnel justification &amp; management plan</a:t>
                      </a:r>
                      <a:endParaRPr sz="1400" u="none" strike="noStrike" cap="none"/>
                    </a:p>
                  </a:txBody>
                  <a:tcPr marL="68575" marR="68575" marT="0" marB="0" anchor="ctr"/>
                </a:tc>
                <a:extLst>
                  <a:ext uri="{0D108BD9-81ED-4DB2-BD59-A6C34878D82A}">
                    <a16:rowId xmlns:a16="http://schemas.microsoft.com/office/drawing/2014/main" val="10007"/>
                  </a:ext>
                </a:extLst>
              </a:tr>
              <a:tr h="322500">
                <a:tc vMerge="1">
                  <a:txBody>
                    <a:bodyPr/>
                    <a:lstStyle/>
                    <a:p>
                      <a:endParaRPr lang="en-US"/>
                    </a:p>
                  </a:txBody>
                  <a:tcPr/>
                </a:tc>
                <a:tc>
                  <a:txBody>
                    <a:bodyPr/>
                    <a:lstStyle/>
                    <a:p>
                      <a:pPr marL="0" marR="0" lvl="0" indent="0" algn="l" rtl="0">
                        <a:lnSpc>
                          <a:spcPct val="90000"/>
                        </a:lnSpc>
                        <a:spcBef>
                          <a:spcPts val="0"/>
                        </a:spcBef>
                        <a:spcAft>
                          <a:spcPts val="0"/>
                        </a:spcAft>
                        <a:buClr>
                          <a:srgbClr val="000000"/>
                        </a:buClr>
                        <a:buSzPts val="1600"/>
                        <a:buFont typeface="Arial"/>
                        <a:buNone/>
                      </a:pPr>
                      <a:r>
                        <a:rPr lang="en-US" sz="1600" b="1" u="none" strike="noStrike" cap="none"/>
                        <a:t>(D) Milestone table</a:t>
                      </a:r>
                      <a:endParaRPr sz="1600" b="1" u="none" strike="noStrike" cap="none"/>
                    </a:p>
                  </a:txBody>
                  <a:tcPr marL="68575" marR="68575" marT="0" marB="0" anchor="ctr"/>
                </a:tc>
                <a:extLst>
                  <a:ext uri="{0D108BD9-81ED-4DB2-BD59-A6C34878D82A}">
                    <a16:rowId xmlns:a16="http://schemas.microsoft.com/office/drawing/2014/main" val="10008"/>
                  </a:ext>
                </a:extLst>
              </a:tr>
              <a:tr h="322500">
                <a:tc vMerge="1">
                  <a:txBody>
                    <a:bodyPr/>
                    <a:lstStyle/>
                    <a:p>
                      <a:endParaRPr lang="en-US"/>
                    </a:p>
                  </a:txBody>
                  <a:tcPr/>
                </a:tc>
                <a:tc>
                  <a:txBody>
                    <a:bodyPr/>
                    <a:lstStyle/>
                    <a:p>
                      <a:pPr marL="0" marR="0" lvl="0" indent="0" algn="l" rtl="0">
                        <a:lnSpc>
                          <a:spcPct val="90000"/>
                        </a:lnSpc>
                        <a:spcBef>
                          <a:spcPts val="0"/>
                        </a:spcBef>
                        <a:spcAft>
                          <a:spcPts val="0"/>
                        </a:spcAft>
                        <a:buClr>
                          <a:srgbClr val="000000"/>
                        </a:buClr>
                        <a:buSzPts val="1600"/>
                        <a:buFont typeface="Arial"/>
                        <a:buNone/>
                      </a:pPr>
                      <a:r>
                        <a:rPr lang="en-US" sz="1600" b="1" u="none" strike="noStrike" cap="none"/>
                        <a:t>(E) Publications resulting from INCITE Awards</a:t>
                      </a:r>
                      <a:endParaRPr sz="1400" u="none" strike="noStrike" cap="none"/>
                    </a:p>
                  </a:txBody>
                  <a:tcPr marL="68575" marR="68575" marT="0" marB="0" anchor="ctr"/>
                </a:tc>
                <a:extLst>
                  <a:ext uri="{0D108BD9-81ED-4DB2-BD59-A6C34878D82A}">
                    <a16:rowId xmlns:a16="http://schemas.microsoft.com/office/drawing/2014/main" val="10009"/>
                  </a:ext>
                </a:extLst>
              </a:tr>
              <a:tr h="322500">
                <a:tc vMerge="1">
                  <a:txBody>
                    <a:bodyPr/>
                    <a:lstStyle/>
                    <a:p>
                      <a:endParaRPr lang="en-US"/>
                    </a:p>
                  </a:txBody>
                  <a:tcPr/>
                </a:tc>
                <a:tc>
                  <a:txBody>
                    <a:bodyPr/>
                    <a:lstStyle/>
                    <a:p>
                      <a:pPr marL="0" marR="0" lvl="0" indent="0" algn="l" rtl="0">
                        <a:lnSpc>
                          <a:spcPct val="90000"/>
                        </a:lnSpc>
                        <a:spcBef>
                          <a:spcPts val="0"/>
                        </a:spcBef>
                        <a:spcAft>
                          <a:spcPts val="0"/>
                        </a:spcAft>
                        <a:buClr>
                          <a:srgbClr val="000000"/>
                        </a:buClr>
                        <a:buSzPts val="1600"/>
                        <a:buFont typeface="Arial"/>
                        <a:buNone/>
                      </a:pPr>
                      <a:r>
                        <a:rPr lang="en-US" sz="1600" b="1" u="none" strike="noStrike" cap="none"/>
                        <a:t>(F) PI / Co-I Biographical Sketches</a:t>
                      </a:r>
                      <a:endParaRPr sz="1400" u="none" strike="noStrike" cap="none"/>
                    </a:p>
                  </a:txBody>
                  <a:tcPr marL="68575" marR="68575" marT="0" marB="0" anchor="ctr"/>
                </a:tc>
                <a:extLst>
                  <a:ext uri="{0D108BD9-81ED-4DB2-BD59-A6C34878D82A}">
                    <a16:rowId xmlns:a16="http://schemas.microsoft.com/office/drawing/2014/main" val="10010"/>
                  </a:ext>
                </a:extLst>
              </a:tr>
              <a:tr h="322500">
                <a:tc>
                  <a:txBody>
                    <a:bodyPr/>
                    <a:lstStyle/>
                    <a:p>
                      <a:pPr marL="0" marR="0" lvl="0" indent="0" algn="r" rtl="0">
                        <a:lnSpc>
                          <a:spcPct val="90000"/>
                        </a:lnSpc>
                        <a:spcBef>
                          <a:spcPts val="0"/>
                        </a:spcBef>
                        <a:spcAft>
                          <a:spcPts val="0"/>
                        </a:spcAft>
                        <a:buClr>
                          <a:srgbClr val="000000"/>
                        </a:buClr>
                        <a:buSzPts val="1800"/>
                        <a:buFont typeface="Arial"/>
                        <a:buNone/>
                      </a:pPr>
                      <a:r>
                        <a:rPr lang="en-US" sz="1800" u="none" strike="noStrike" cap="none"/>
                        <a:t>5</a:t>
                      </a:r>
                      <a:endParaRPr sz="1800" u="none" strike="noStrike" cap="none">
                        <a:latin typeface="Arial Narrow"/>
                        <a:ea typeface="Arial Narrow"/>
                        <a:cs typeface="Arial Narrow"/>
                        <a:sym typeface="Arial Narrow"/>
                      </a:endParaRPr>
                    </a:p>
                  </a:txBody>
                  <a:tcPr marL="68575" marR="68575" marT="0" marB="0" anchor="ctr"/>
                </a:tc>
                <a:tc>
                  <a:txBody>
                    <a:bodyPr/>
                    <a:lstStyle/>
                    <a:p>
                      <a:pPr marL="0" marR="0" lvl="0" indent="0" algn="l" rtl="0">
                        <a:lnSpc>
                          <a:spcPct val="90000"/>
                        </a:lnSpc>
                        <a:spcBef>
                          <a:spcPts val="0"/>
                        </a:spcBef>
                        <a:spcAft>
                          <a:spcPts val="0"/>
                        </a:spcAft>
                        <a:buClr>
                          <a:srgbClr val="000000"/>
                        </a:buClr>
                        <a:buSzPts val="1800"/>
                        <a:buFont typeface="Arial"/>
                        <a:buNone/>
                      </a:pPr>
                      <a:r>
                        <a:rPr lang="en-US" sz="1800" u="none" strike="noStrike" cap="none">
                          <a:solidFill>
                            <a:srgbClr val="A5A5A5"/>
                          </a:solidFill>
                        </a:rPr>
                        <a:t>Software applications and dependent packages</a:t>
                      </a:r>
                      <a:endParaRPr sz="1800" u="none" strike="noStrike" cap="none">
                        <a:solidFill>
                          <a:srgbClr val="A5A5A5"/>
                        </a:solidFill>
                        <a:latin typeface="Arial Narrow"/>
                        <a:ea typeface="Arial Narrow"/>
                        <a:cs typeface="Arial Narrow"/>
                        <a:sym typeface="Arial Narrow"/>
                      </a:endParaRPr>
                    </a:p>
                  </a:txBody>
                  <a:tcPr marL="68575" marR="68575" marT="0" marB="0" anchor="ctr"/>
                </a:tc>
                <a:extLst>
                  <a:ext uri="{0D108BD9-81ED-4DB2-BD59-A6C34878D82A}">
                    <a16:rowId xmlns:a16="http://schemas.microsoft.com/office/drawing/2014/main" val="10011"/>
                  </a:ext>
                </a:extLst>
              </a:tr>
              <a:tr h="322500">
                <a:tc>
                  <a:txBody>
                    <a:bodyPr/>
                    <a:lstStyle/>
                    <a:p>
                      <a:pPr marL="0" marR="0" lvl="0" indent="0" algn="r" rtl="0">
                        <a:lnSpc>
                          <a:spcPct val="90000"/>
                        </a:lnSpc>
                        <a:spcBef>
                          <a:spcPts val="0"/>
                        </a:spcBef>
                        <a:spcAft>
                          <a:spcPts val="0"/>
                        </a:spcAft>
                        <a:buClr>
                          <a:srgbClr val="000000"/>
                        </a:buClr>
                        <a:buSzPts val="1800"/>
                        <a:buFont typeface="Arial"/>
                        <a:buNone/>
                      </a:pPr>
                      <a:r>
                        <a:rPr lang="en-US" sz="1800" u="none" strike="noStrike" cap="none"/>
                        <a:t>6</a:t>
                      </a:r>
                      <a:endParaRPr sz="1800" u="none" strike="noStrike" cap="none">
                        <a:latin typeface="Arial Narrow"/>
                        <a:ea typeface="Arial Narrow"/>
                        <a:cs typeface="Arial Narrow"/>
                        <a:sym typeface="Arial Narrow"/>
                      </a:endParaRPr>
                    </a:p>
                  </a:txBody>
                  <a:tcPr marL="68575" marR="68575" marT="0" marB="0" anchor="ctr"/>
                </a:tc>
                <a:tc>
                  <a:txBody>
                    <a:bodyPr/>
                    <a:lstStyle/>
                    <a:p>
                      <a:pPr marL="0" marR="0" lvl="0" indent="0" algn="l" rtl="0">
                        <a:lnSpc>
                          <a:spcPct val="90000"/>
                        </a:lnSpc>
                        <a:spcBef>
                          <a:spcPts val="0"/>
                        </a:spcBef>
                        <a:spcAft>
                          <a:spcPts val="0"/>
                        </a:spcAft>
                        <a:buClr>
                          <a:srgbClr val="000000"/>
                        </a:buClr>
                        <a:buSzPts val="1800"/>
                        <a:buFont typeface="Arial"/>
                        <a:buNone/>
                      </a:pPr>
                      <a:r>
                        <a:rPr lang="en-US" sz="1800" u="none" strike="noStrike" cap="none">
                          <a:solidFill>
                            <a:srgbClr val="A5A5A5"/>
                          </a:solidFill>
                        </a:rPr>
                        <a:t>Wrap-up Questions (Proprietary and sensitive information, Export Control)</a:t>
                      </a:r>
                      <a:endParaRPr sz="1800" u="none" strike="noStrike" cap="none">
                        <a:solidFill>
                          <a:srgbClr val="A5A5A5"/>
                        </a:solidFill>
                        <a:latin typeface="Arial Narrow"/>
                        <a:ea typeface="Arial Narrow"/>
                        <a:cs typeface="Arial Narrow"/>
                        <a:sym typeface="Arial Narrow"/>
                      </a:endParaRPr>
                    </a:p>
                  </a:txBody>
                  <a:tcPr marL="68575" marR="68575" marT="0" marB="0" anchor="ctr"/>
                </a:tc>
                <a:extLst>
                  <a:ext uri="{0D108BD9-81ED-4DB2-BD59-A6C34878D82A}">
                    <a16:rowId xmlns:a16="http://schemas.microsoft.com/office/drawing/2014/main" val="10012"/>
                  </a:ext>
                </a:extLst>
              </a:tr>
              <a:tr h="322500">
                <a:tc>
                  <a:txBody>
                    <a:bodyPr/>
                    <a:lstStyle/>
                    <a:p>
                      <a:pPr marL="0" marR="0" lvl="0" indent="0" algn="r" rtl="0">
                        <a:lnSpc>
                          <a:spcPct val="90000"/>
                        </a:lnSpc>
                        <a:spcBef>
                          <a:spcPts val="0"/>
                        </a:spcBef>
                        <a:spcAft>
                          <a:spcPts val="0"/>
                        </a:spcAft>
                        <a:buClr>
                          <a:srgbClr val="000000"/>
                        </a:buClr>
                        <a:buSzPts val="1800"/>
                        <a:buFont typeface="Arial"/>
                        <a:buNone/>
                      </a:pPr>
                      <a:r>
                        <a:rPr lang="en-US" sz="1800" u="none" strike="noStrike" cap="none"/>
                        <a:t>7</a:t>
                      </a:r>
                      <a:endParaRPr sz="1800" u="none" strike="noStrike" cap="none">
                        <a:latin typeface="Arial Narrow"/>
                        <a:ea typeface="Arial Narrow"/>
                        <a:cs typeface="Arial Narrow"/>
                        <a:sym typeface="Arial Narrow"/>
                      </a:endParaRPr>
                    </a:p>
                  </a:txBody>
                  <a:tcPr marL="68575" marR="68575" marT="0" marB="0" anchor="ctr"/>
                </a:tc>
                <a:tc>
                  <a:txBody>
                    <a:bodyPr/>
                    <a:lstStyle/>
                    <a:p>
                      <a:pPr marL="0" marR="0" lvl="0" indent="0" algn="l" rtl="0">
                        <a:lnSpc>
                          <a:spcPct val="90000"/>
                        </a:lnSpc>
                        <a:spcBef>
                          <a:spcPts val="0"/>
                        </a:spcBef>
                        <a:spcAft>
                          <a:spcPts val="0"/>
                        </a:spcAft>
                        <a:buClr>
                          <a:srgbClr val="000000"/>
                        </a:buClr>
                        <a:buSzPts val="1800"/>
                        <a:buFont typeface="Arial"/>
                        <a:buNone/>
                      </a:pPr>
                      <a:r>
                        <a:rPr lang="en-US" sz="1800" u="none" strike="noStrike" cap="none">
                          <a:solidFill>
                            <a:srgbClr val="A5A5A5"/>
                          </a:solidFill>
                        </a:rPr>
                        <a:t>Outreach and suggested reviewers</a:t>
                      </a:r>
                      <a:endParaRPr sz="1800" u="none" strike="noStrike" cap="none">
                        <a:solidFill>
                          <a:srgbClr val="A5A5A5"/>
                        </a:solidFill>
                        <a:latin typeface="Arial Narrow"/>
                        <a:ea typeface="Arial Narrow"/>
                        <a:cs typeface="Arial Narrow"/>
                        <a:sym typeface="Arial Narrow"/>
                      </a:endParaRPr>
                    </a:p>
                  </a:txBody>
                  <a:tcPr marL="68575" marR="68575" marT="0" marB="0" anchor="ctr"/>
                </a:tc>
                <a:extLst>
                  <a:ext uri="{0D108BD9-81ED-4DB2-BD59-A6C34878D82A}">
                    <a16:rowId xmlns:a16="http://schemas.microsoft.com/office/drawing/2014/main" val="10013"/>
                  </a:ext>
                </a:extLst>
              </a:tr>
            </a:tbl>
          </a:graphicData>
        </a:graphic>
      </p:graphicFrame>
      <p:sp>
        <p:nvSpPr>
          <p:cNvPr id="386" name="Google Shape;386;p34"/>
          <p:cNvSpPr/>
          <p:nvPr/>
        </p:nvSpPr>
        <p:spPr>
          <a:xfrm>
            <a:off x="1524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34"/>
          <p:cNvSpPr/>
          <p:nvPr/>
        </p:nvSpPr>
        <p:spPr>
          <a:xfrm>
            <a:off x="11960056" y="6404108"/>
            <a:ext cx="130500" cy="130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6"/>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Narrative: Impact of the Work</a:t>
            </a:r>
            <a:endParaRPr/>
          </a:p>
        </p:txBody>
      </p:sp>
      <p:sp>
        <p:nvSpPr>
          <p:cNvPr id="393" name="Google Shape;393;p36"/>
          <p:cNvSpPr txBox="1">
            <a:spLocks noGrp="1"/>
          </p:cNvSpPr>
          <p:nvPr>
            <p:ph type="body" idx="1"/>
          </p:nvPr>
        </p:nvSpPr>
        <p:spPr>
          <a:xfrm>
            <a:off x="406400" y="1344823"/>
            <a:ext cx="10714800" cy="4387800"/>
          </a:xfrm>
          <a:prstGeom prst="rect">
            <a:avLst/>
          </a:prstGeom>
          <a:noFill/>
          <a:ln>
            <a:noFill/>
          </a:ln>
        </p:spPr>
        <p:txBody>
          <a:bodyPr spcFirstLastPara="1" wrap="square" lIns="91425" tIns="45700" rIns="91425" bIns="45700" anchor="t" anchorCtr="0">
            <a:spAutoFit/>
          </a:bodyPr>
          <a:lstStyle/>
          <a:p>
            <a:pPr marL="0" lvl="0" indent="0" algn="ctr" rtl="0">
              <a:lnSpc>
                <a:spcPct val="110000"/>
              </a:lnSpc>
              <a:spcBef>
                <a:spcPts val="0"/>
              </a:spcBef>
              <a:spcAft>
                <a:spcPts val="0"/>
              </a:spcAft>
              <a:buSzPts val="3200"/>
              <a:buNone/>
            </a:pPr>
            <a:r>
              <a:rPr lang="en-US" sz="3200" b="1">
                <a:solidFill>
                  <a:srgbClr val="C00000"/>
                </a:solidFill>
              </a:rPr>
              <a:t>This is the principal determinant of a </a:t>
            </a:r>
            <a:br>
              <a:rPr lang="en-US" sz="3200" b="1">
                <a:solidFill>
                  <a:srgbClr val="C00000"/>
                </a:solidFill>
              </a:rPr>
            </a:br>
            <a:r>
              <a:rPr lang="en-US" sz="3200" b="1" u="sng">
                <a:solidFill>
                  <a:srgbClr val="C00000"/>
                </a:solidFill>
              </a:rPr>
              <a:t>successful submittal!</a:t>
            </a:r>
            <a:r>
              <a:rPr lang="en-US" sz="3200" b="1" u="sng">
                <a:solidFill>
                  <a:srgbClr val="366092"/>
                </a:solidFill>
              </a:rPr>
              <a:t> </a:t>
            </a:r>
            <a:endParaRPr/>
          </a:p>
          <a:p>
            <a:pPr marL="625475" lvl="1" indent="-101600" algn="l" rtl="0">
              <a:lnSpc>
                <a:spcPct val="110000"/>
              </a:lnSpc>
              <a:spcBef>
                <a:spcPts val="800"/>
              </a:spcBef>
              <a:spcAft>
                <a:spcPts val="0"/>
              </a:spcAft>
              <a:buClr>
                <a:schemeClr val="dk1"/>
              </a:buClr>
              <a:buSzPts val="2800"/>
              <a:buNone/>
            </a:pPr>
            <a:endParaRPr sz="2800"/>
          </a:p>
          <a:p>
            <a:pPr marL="625475" lvl="1" indent="-279400" algn="l" rtl="0">
              <a:lnSpc>
                <a:spcPct val="110000"/>
              </a:lnSpc>
              <a:spcBef>
                <a:spcPts val="800"/>
              </a:spcBef>
              <a:spcAft>
                <a:spcPts val="0"/>
              </a:spcAft>
              <a:buClr>
                <a:schemeClr val="dk1"/>
              </a:buClr>
              <a:buSzPts val="2800"/>
              <a:buChar char="–"/>
            </a:pPr>
            <a:r>
              <a:rPr lang="en-US" sz="2800"/>
              <a:t>What is the scientific challenge and its significance?</a:t>
            </a:r>
            <a:endParaRPr/>
          </a:p>
          <a:p>
            <a:pPr marL="625475" lvl="1" indent="-279400" algn="l" rtl="0">
              <a:lnSpc>
                <a:spcPct val="110000"/>
              </a:lnSpc>
              <a:spcBef>
                <a:spcPts val="800"/>
              </a:spcBef>
              <a:spcAft>
                <a:spcPts val="0"/>
              </a:spcAft>
              <a:buClr>
                <a:schemeClr val="dk1"/>
              </a:buClr>
              <a:buSzPts val="2800"/>
              <a:buChar char="–"/>
            </a:pPr>
            <a:r>
              <a:rPr lang="en-US" sz="2800"/>
              <a:t>Impact of a successful computational campaign — </a:t>
            </a:r>
            <a:br>
              <a:rPr lang="en-US" sz="2800"/>
            </a:br>
            <a:r>
              <a:rPr lang="en-US" sz="2800"/>
              <a:t>the big picture</a:t>
            </a:r>
            <a:endParaRPr/>
          </a:p>
          <a:p>
            <a:pPr marL="625475" lvl="1" indent="-279400" algn="l" rtl="0">
              <a:lnSpc>
                <a:spcPct val="110000"/>
              </a:lnSpc>
              <a:spcBef>
                <a:spcPts val="800"/>
              </a:spcBef>
              <a:spcAft>
                <a:spcPts val="0"/>
              </a:spcAft>
              <a:buClr>
                <a:schemeClr val="dk1"/>
              </a:buClr>
              <a:buSzPts val="2800"/>
              <a:buChar char="–"/>
            </a:pPr>
            <a:r>
              <a:rPr lang="en-US" sz="2800"/>
              <a:t>Reasons this work needs to be done now, on the </a:t>
            </a:r>
            <a:br>
              <a:rPr lang="en-US" sz="2800"/>
            </a:br>
            <a:r>
              <a:rPr lang="en-US" sz="2800"/>
              <a:t>resources requested</a:t>
            </a:r>
            <a:endParaRPr/>
          </a:p>
        </p:txBody>
      </p:sp>
      <p:sp>
        <p:nvSpPr>
          <p:cNvPr id="394" name="Google Shape;394;p36"/>
          <p:cNvSpPr/>
          <p:nvPr/>
        </p:nvSpPr>
        <p:spPr>
          <a:xfrm>
            <a:off x="10147101" y="-1"/>
            <a:ext cx="2067499" cy="6583680"/>
          </a:xfrm>
          <a:prstGeom prst="flowChartOffpageConnector">
            <a:avLst/>
          </a:prstGeom>
          <a:solidFill>
            <a:srgbClr val="CF3C02"/>
          </a:solidFill>
          <a:ln w="9525" cap="flat" cmpd="sng">
            <a:solidFill>
              <a:srgbClr val="CF3C02"/>
            </a:solidFill>
            <a:prstDash val="solid"/>
            <a:round/>
            <a:headEnd type="none" w="sm" len="sm"/>
            <a:tailEnd type="none" w="sm" len="sm"/>
          </a:ln>
          <a:effectLst>
            <a:outerShdw blurRad="40000" dist="23000" dir="5400000" rotWithShape="0">
              <a:srgbClr val="000000">
                <a:alpha val="3215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5" name="Google Shape;395;p36"/>
          <p:cNvSpPr txBox="1"/>
          <p:nvPr/>
        </p:nvSpPr>
        <p:spPr>
          <a:xfrm>
            <a:off x="10737301" y="170986"/>
            <a:ext cx="84189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Black"/>
                <a:ea typeface="Arial Black"/>
                <a:cs typeface="Arial Black"/>
                <a:sym typeface="Arial Black"/>
              </a:rPr>
              <a:t>TIPS</a:t>
            </a:r>
            <a:endParaRPr sz="1400" b="0" i="0" u="none" strike="noStrike" cap="none">
              <a:solidFill>
                <a:srgbClr val="000000"/>
              </a:solidFill>
              <a:latin typeface="Arial"/>
              <a:ea typeface="Arial"/>
              <a:cs typeface="Arial"/>
              <a:sym typeface="Arial"/>
            </a:endParaRPr>
          </a:p>
        </p:txBody>
      </p:sp>
      <p:cxnSp>
        <p:nvCxnSpPr>
          <p:cNvPr id="396" name="Google Shape;396;p36"/>
          <p:cNvCxnSpPr/>
          <p:nvPr/>
        </p:nvCxnSpPr>
        <p:spPr>
          <a:xfrm rot="10800000">
            <a:off x="10399207" y="571096"/>
            <a:ext cx="1518084" cy="0"/>
          </a:xfrm>
          <a:prstGeom prst="straightConnector1">
            <a:avLst/>
          </a:prstGeom>
          <a:noFill/>
          <a:ln w="9525" cap="flat" cmpd="sng">
            <a:solidFill>
              <a:schemeClr val="lt1"/>
            </a:solidFill>
            <a:prstDash val="solid"/>
            <a:round/>
            <a:headEnd type="none" w="sm" len="sm"/>
            <a:tailEnd type="none" w="sm" len="sm"/>
          </a:ln>
        </p:spPr>
      </p:cxnSp>
      <p:sp>
        <p:nvSpPr>
          <p:cNvPr id="397" name="Google Shape;397;p36"/>
          <p:cNvSpPr txBox="1"/>
          <p:nvPr/>
        </p:nvSpPr>
        <p:spPr>
          <a:xfrm>
            <a:off x="10124501" y="663430"/>
            <a:ext cx="2067499" cy="39703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2F2F2"/>
                </a:solidFill>
                <a:latin typeface="Arial Black"/>
                <a:ea typeface="Arial Black"/>
                <a:cs typeface="Arial Black"/>
                <a:sym typeface="Arial Black"/>
              </a:rPr>
              <a:t>Do </a:t>
            </a:r>
            <a:r>
              <a:rPr lang="en-US" sz="1800" b="0" i="0" u="none" strike="noStrike" cap="none">
                <a:solidFill>
                  <a:srgbClr val="F2F2F2"/>
                </a:solidFill>
                <a:latin typeface="Arial Narrow"/>
                <a:ea typeface="Arial Narrow"/>
                <a:cs typeface="Arial Narrow"/>
                <a:sym typeface="Arial Narrow"/>
              </a:rPr>
              <a:t>give a compelling picture of the impact of this work, both in the context of your field and, where appropriate, beyond.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F2F2F2"/>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2F2F2"/>
                </a:solidFill>
                <a:latin typeface="Arial Black"/>
                <a:ea typeface="Arial Black"/>
                <a:cs typeface="Arial Black"/>
                <a:sym typeface="Arial Black"/>
              </a:rPr>
              <a:t>Do</a:t>
            </a:r>
            <a:r>
              <a:rPr lang="en-US" sz="1800" b="0" i="0" u="none" strike="noStrike" cap="none">
                <a:solidFill>
                  <a:srgbClr val="F2F2F2"/>
                </a:solidFill>
                <a:latin typeface="Arial Narrow"/>
                <a:ea typeface="Arial Narrow"/>
                <a:cs typeface="Arial Narrow"/>
                <a:sym typeface="Arial Narrow"/>
              </a:rPr>
              <a:t> explain why this work cannot be done elsewhere. Reviewers scrutinize whether another allocation program may be a better fit. </a:t>
            </a:r>
            <a:endParaRPr sz="1400" b="0" i="0" u="none" strike="noStrike" cap="none">
              <a:solidFill>
                <a:srgbClr val="000000"/>
              </a:solidFill>
              <a:latin typeface="Arial"/>
              <a:ea typeface="Arial"/>
              <a:cs typeface="Arial"/>
              <a:sym typeface="Arial"/>
            </a:endParaRPr>
          </a:p>
        </p:txBody>
      </p:sp>
      <p:sp>
        <p:nvSpPr>
          <p:cNvPr id="398" name="Google Shape;398;p36"/>
          <p:cNvSpPr/>
          <p:nvPr/>
        </p:nvSpPr>
        <p:spPr>
          <a:xfrm>
            <a:off x="11960056" y="6404108"/>
            <a:ext cx="130595" cy="13059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7"/>
          <p:cNvSpPr txBox="1">
            <a:spLocks noGrp="1"/>
          </p:cNvSpPr>
          <p:nvPr>
            <p:ph type="title"/>
          </p:nvPr>
        </p:nvSpPr>
        <p:spPr>
          <a:xfrm>
            <a:off x="148272" y="177114"/>
            <a:ext cx="10972800" cy="593752"/>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Narrative: Objectives and Milestones</a:t>
            </a:r>
            <a:endParaRPr/>
          </a:p>
        </p:txBody>
      </p:sp>
      <p:sp>
        <p:nvSpPr>
          <p:cNvPr id="404" name="Google Shape;404;p37"/>
          <p:cNvSpPr txBox="1">
            <a:spLocks noGrp="1"/>
          </p:cNvSpPr>
          <p:nvPr>
            <p:ph type="body" idx="1"/>
          </p:nvPr>
        </p:nvSpPr>
        <p:spPr>
          <a:xfrm>
            <a:off x="406400" y="1344823"/>
            <a:ext cx="10714800" cy="3007500"/>
          </a:xfrm>
          <a:prstGeom prst="rect">
            <a:avLst/>
          </a:prstGeom>
          <a:noFill/>
          <a:ln>
            <a:noFill/>
          </a:ln>
        </p:spPr>
        <p:txBody>
          <a:bodyPr spcFirstLastPara="1" wrap="square" lIns="91425" tIns="45700" rIns="91425" bIns="45700" anchor="t" anchorCtr="0">
            <a:spAutoFit/>
          </a:bodyPr>
          <a:lstStyle/>
          <a:p>
            <a:pPr marL="230188" lvl="0" indent="-230188" algn="l" rtl="0">
              <a:lnSpc>
                <a:spcPct val="110000"/>
              </a:lnSpc>
              <a:spcBef>
                <a:spcPts val="0"/>
              </a:spcBef>
              <a:spcAft>
                <a:spcPts val="0"/>
              </a:spcAft>
              <a:buSzPts val="2800"/>
              <a:buChar char="•"/>
            </a:pPr>
            <a:r>
              <a:rPr lang="en-US"/>
              <a:t>Successful proposals must also very clearly</a:t>
            </a:r>
            <a:endParaRPr/>
          </a:p>
          <a:p>
            <a:pPr marL="625475" lvl="1" indent="-279400" algn="l" rtl="0">
              <a:lnSpc>
                <a:spcPct val="110000"/>
              </a:lnSpc>
              <a:spcBef>
                <a:spcPts val="800"/>
              </a:spcBef>
              <a:spcAft>
                <a:spcPts val="0"/>
              </a:spcAft>
              <a:buClr>
                <a:schemeClr val="dk1"/>
              </a:buClr>
              <a:buSzPts val="2400"/>
              <a:buChar char="–"/>
            </a:pPr>
            <a:r>
              <a:rPr lang="en-US"/>
              <a:t>Describe the approach to solving the problem, its challenging </a:t>
            </a:r>
            <a:br>
              <a:rPr lang="en-US"/>
            </a:br>
            <a:r>
              <a:rPr lang="en-US"/>
              <a:t>aspects, preliminary results</a:t>
            </a:r>
            <a:endParaRPr/>
          </a:p>
          <a:p>
            <a:pPr marL="625475" lvl="1" indent="-279400" algn="l" rtl="0">
              <a:lnSpc>
                <a:spcPct val="110000"/>
              </a:lnSpc>
              <a:spcBef>
                <a:spcPts val="800"/>
              </a:spcBef>
              <a:spcAft>
                <a:spcPts val="0"/>
              </a:spcAft>
              <a:buClr>
                <a:schemeClr val="dk1"/>
              </a:buClr>
              <a:buSzPts val="2400"/>
              <a:buChar char="–"/>
            </a:pPr>
            <a:r>
              <a:rPr lang="en-US"/>
              <a:t>Tie the resources requested to your key objectives, </a:t>
            </a:r>
            <a:br>
              <a:rPr lang="en-US"/>
            </a:br>
            <a:r>
              <a:rPr lang="en-US"/>
              <a:t>key simulations, and project milestones in your milestone table</a:t>
            </a:r>
            <a:endParaRPr/>
          </a:p>
          <a:p>
            <a:pPr marL="230188" lvl="0" indent="-52388" algn="l" rtl="0">
              <a:lnSpc>
                <a:spcPct val="110000"/>
              </a:lnSpc>
              <a:spcBef>
                <a:spcPts val="1400"/>
              </a:spcBef>
              <a:spcAft>
                <a:spcPts val="0"/>
              </a:spcAft>
              <a:buSzPts val="2800"/>
              <a:buNone/>
            </a:pPr>
            <a:endParaRPr sz="2800"/>
          </a:p>
        </p:txBody>
      </p:sp>
      <p:sp>
        <p:nvSpPr>
          <p:cNvPr id="405" name="Google Shape;405;p37"/>
          <p:cNvSpPr/>
          <p:nvPr/>
        </p:nvSpPr>
        <p:spPr>
          <a:xfrm>
            <a:off x="10147101" y="-1"/>
            <a:ext cx="2067499" cy="6583680"/>
          </a:xfrm>
          <a:prstGeom prst="flowChartOffpageConnector">
            <a:avLst/>
          </a:prstGeom>
          <a:solidFill>
            <a:srgbClr val="CF3C02"/>
          </a:solidFill>
          <a:ln w="9525" cap="flat" cmpd="sng">
            <a:solidFill>
              <a:srgbClr val="CF3C02"/>
            </a:solidFill>
            <a:prstDash val="solid"/>
            <a:round/>
            <a:headEnd type="none" w="sm" len="sm"/>
            <a:tailEnd type="none" w="sm" len="sm"/>
          </a:ln>
          <a:effectLst>
            <a:outerShdw blurRad="40000" dist="23000" dir="5400000" rotWithShape="0">
              <a:srgbClr val="000000">
                <a:alpha val="3215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6" name="Google Shape;406;p37"/>
          <p:cNvSpPr txBox="1"/>
          <p:nvPr/>
        </p:nvSpPr>
        <p:spPr>
          <a:xfrm>
            <a:off x="10737301" y="170986"/>
            <a:ext cx="84189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Black"/>
                <a:ea typeface="Arial Black"/>
                <a:cs typeface="Arial Black"/>
                <a:sym typeface="Arial Black"/>
              </a:rPr>
              <a:t>TIPS</a:t>
            </a:r>
            <a:endParaRPr sz="1400" b="0" i="0" u="none" strike="noStrike" cap="none">
              <a:solidFill>
                <a:srgbClr val="000000"/>
              </a:solidFill>
              <a:latin typeface="Arial"/>
              <a:ea typeface="Arial"/>
              <a:cs typeface="Arial"/>
              <a:sym typeface="Arial"/>
            </a:endParaRPr>
          </a:p>
        </p:txBody>
      </p:sp>
      <p:cxnSp>
        <p:nvCxnSpPr>
          <p:cNvPr id="407" name="Google Shape;407;p37"/>
          <p:cNvCxnSpPr/>
          <p:nvPr/>
        </p:nvCxnSpPr>
        <p:spPr>
          <a:xfrm rot="10800000">
            <a:off x="10399207" y="571096"/>
            <a:ext cx="1518084" cy="0"/>
          </a:xfrm>
          <a:prstGeom prst="straightConnector1">
            <a:avLst/>
          </a:prstGeom>
          <a:noFill/>
          <a:ln w="9525" cap="flat" cmpd="sng">
            <a:solidFill>
              <a:schemeClr val="lt1"/>
            </a:solidFill>
            <a:prstDash val="solid"/>
            <a:round/>
            <a:headEnd type="none" w="sm" len="sm"/>
            <a:tailEnd type="none" w="sm" len="sm"/>
          </a:ln>
        </p:spPr>
      </p:cxnSp>
      <p:sp>
        <p:nvSpPr>
          <p:cNvPr id="408" name="Google Shape;408;p37"/>
          <p:cNvSpPr txBox="1"/>
          <p:nvPr/>
        </p:nvSpPr>
        <p:spPr>
          <a:xfrm>
            <a:off x="10124501" y="663430"/>
            <a:ext cx="2067499" cy="480131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2F2F2"/>
                </a:solidFill>
                <a:latin typeface="Arial Black"/>
                <a:ea typeface="Arial Black"/>
                <a:cs typeface="Arial Black"/>
                <a:sym typeface="Arial Black"/>
              </a:rPr>
              <a:t>Do </a:t>
            </a:r>
            <a:r>
              <a:rPr lang="en-US" sz="1800" b="0" i="0" u="none" strike="noStrike" cap="none">
                <a:solidFill>
                  <a:srgbClr val="F2F2F2"/>
                </a:solidFill>
                <a:latin typeface="Arial Narrow"/>
                <a:ea typeface="Arial Narrow"/>
                <a:cs typeface="Arial Narrow"/>
                <a:sym typeface="Arial Narrow"/>
              </a:rPr>
              <a:t>clearly articulate your project’s milestones for each year. Reviewers have downgraded proposals that don’t show that the PI has a well thought out plan for using the allocation and LCF resources.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F2F2F2"/>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2F2F2"/>
                </a:solidFill>
                <a:latin typeface="Arial Black"/>
                <a:ea typeface="Arial Black"/>
                <a:cs typeface="Arial Black"/>
                <a:sym typeface="Arial Black"/>
              </a:rPr>
              <a:t>Do</a:t>
            </a:r>
            <a:r>
              <a:rPr lang="en-US" sz="1800" b="0" i="0" u="none" strike="noStrike" cap="none">
                <a:solidFill>
                  <a:srgbClr val="F2F2F2"/>
                </a:solidFill>
                <a:latin typeface="Arial Narrow"/>
                <a:ea typeface="Arial Narrow"/>
                <a:cs typeface="Arial Narrow"/>
                <a:sym typeface="Arial Narrow"/>
              </a:rPr>
              <a:t> bear in mind that the average INCITE award of time for a single project is equivalent to several million dollars.  </a:t>
            </a:r>
            <a:endParaRPr sz="1400" b="0" i="0" u="none" strike="noStrike" cap="none">
              <a:solidFill>
                <a:srgbClr val="000000"/>
              </a:solidFill>
              <a:latin typeface="Arial"/>
              <a:ea typeface="Arial"/>
              <a:cs typeface="Arial"/>
              <a:sym typeface="Arial"/>
            </a:endParaRPr>
          </a:p>
        </p:txBody>
      </p:sp>
      <p:sp>
        <p:nvSpPr>
          <p:cNvPr id="409" name="Google Shape;409;p37"/>
          <p:cNvSpPr/>
          <p:nvPr/>
        </p:nvSpPr>
        <p:spPr>
          <a:xfrm>
            <a:off x="11960056" y="6404108"/>
            <a:ext cx="130595" cy="13059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8"/>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Narrative: Computational Approach</a:t>
            </a:r>
            <a:br>
              <a:rPr lang="en-US"/>
            </a:br>
            <a:r>
              <a:rPr lang="en-US" sz="2400">
                <a:solidFill>
                  <a:schemeClr val="dk1"/>
                </a:solidFill>
              </a:rPr>
              <a:t>Provide the basic foundation</a:t>
            </a:r>
            <a:endParaRPr/>
          </a:p>
        </p:txBody>
      </p:sp>
      <p:sp>
        <p:nvSpPr>
          <p:cNvPr id="416" name="Google Shape;416;p38"/>
          <p:cNvSpPr txBox="1">
            <a:spLocks noGrp="1"/>
          </p:cNvSpPr>
          <p:nvPr>
            <p:ph type="body" idx="1"/>
          </p:nvPr>
        </p:nvSpPr>
        <p:spPr>
          <a:xfrm>
            <a:off x="609600" y="1600201"/>
            <a:ext cx="5384800" cy="1972848"/>
          </a:xfrm>
          <a:prstGeom prst="rect">
            <a:avLst/>
          </a:prstGeom>
          <a:noFill/>
          <a:ln>
            <a:noFill/>
          </a:ln>
        </p:spPr>
        <p:txBody>
          <a:bodyPr spcFirstLastPara="1" wrap="square" lIns="91425" tIns="45700" rIns="91425" bIns="45700" anchor="t" anchorCtr="0">
            <a:spAutoFit/>
          </a:bodyPr>
          <a:lstStyle/>
          <a:p>
            <a:pPr marL="229870" lvl="0" indent="-229870" algn="l" rtl="0">
              <a:lnSpc>
                <a:spcPct val="90000"/>
              </a:lnSpc>
              <a:spcBef>
                <a:spcPts val="0"/>
              </a:spcBef>
              <a:spcAft>
                <a:spcPts val="0"/>
              </a:spcAft>
              <a:buSzPts val="2800"/>
              <a:buChar char="•"/>
            </a:pPr>
            <a:r>
              <a:rPr lang="en-US"/>
              <a:t>Describe the underlying formulation</a:t>
            </a:r>
            <a:endParaRPr/>
          </a:p>
          <a:p>
            <a:pPr marL="625157" lvl="1" indent="-229869" algn="l" rtl="0">
              <a:lnSpc>
                <a:spcPct val="90000"/>
              </a:lnSpc>
              <a:spcBef>
                <a:spcPts val="800"/>
              </a:spcBef>
              <a:spcAft>
                <a:spcPts val="0"/>
              </a:spcAft>
              <a:buClr>
                <a:schemeClr val="dk1"/>
              </a:buClr>
              <a:buSzPts val="2400"/>
              <a:buChar char="–"/>
            </a:pPr>
            <a:r>
              <a:rPr lang="en-US"/>
              <a:t>Don’t assume reviewers know all the codes</a:t>
            </a:r>
            <a:endParaRPr/>
          </a:p>
          <a:p>
            <a:pPr marL="625157" lvl="1" indent="-229869" algn="l" rtl="0">
              <a:lnSpc>
                <a:spcPct val="90000"/>
              </a:lnSpc>
              <a:spcBef>
                <a:spcPts val="800"/>
              </a:spcBef>
              <a:spcAft>
                <a:spcPts val="0"/>
              </a:spcAft>
              <a:buClr>
                <a:schemeClr val="dk1"/>
              </a:buClr>
              <a:buSzPts val="2400"/>
              <a:buChar char="–"/>
            </a:pPr>
            <a:r>
              <a:rPr lang="en-US"/>
              <a:t>Do show that the code you plan to employ is the correct tool for your research plan</a:t>
            </a:r>
            <a:endParaRPr/>
          </a:p>
          <a:p>
            <a:pPr marL="625157" lvl="1" indent="-229869" algn="l" rtl="0">
              <a:lnSpc>
                <a:spcPct val="90000"/>
              </a:lnSpc>
              <a:spcBef>
                <a:spcPts val="800"/>
              </a:spcBef>
              <a:spcAft>
                <a:spcPts val="0"/>
              </a:spcAft>
              <a:buClr>
                <a:schemeClr val="dk1"/>
              </a:buClr>
              <a:buSzPts val="2400"/>
              <a:buChar char="–"/>
            </a:pPr>
            <a:r>
              <a:rPr lang="en-US"/>
              <a:t>Do explain the differences if you plan to use a private version of a well-known code</a:t>
            </a:r>
            <a:endParaRPr/>
          </a:p>
          <a:p>
            <a:pPr marL="229870" lvl="0" indent="-52070" algn="l" rtl="0">
              <a:lnSpc>
                <a:spcPct val="90000"/>
              </a:lnSpc>
              <a:spcBef>
                <a:spcPts val="1400"/>
              </a:spcBef>
              <a:spcAft>
                <a:spcPts val="0"/>
              </a:spcAft>
              <a:buSzPts val="2800"/>
              <a:buNone/>
            </a:pPr>
            <a:endParaRPr/>
          </a:p>
        </p:txBody>
      </p:sp>
      <p:sp>
        <p:nvSpPr>
          <p:cNvPr id="417" name="Google Shape;417;p38"/>
          <p:cNvSpPr txBox="1">
            <a:spLocks noGrp="1"/>
          </p:cNvSpPr>
          <p:nvPr>
            <p:ph type="body" idx="2"/>
          </p:nvPr>
        </p:nvSpPr>
        <p:spPr>
          <a:xfrm>
            <a:off x="6197600" y="1600201"/>
            <a:ext cx="5384700" cy="2979000"/>
          </a:xfrm>
          <a:prstGeom prst="rect">
            <a:avLst/>
          </a:prstGeom>
          <a:noFill/>
          <a:ln>
            <a:noFill/>
          </a:ln>
        </p:spPr>
        <p:txBody>
          <a:bodyPr spcFirstLastPara="1" wrap="square" lIns="91425" tIns="45700" rIns="91425" bIns="45700" anchor="t" anchorCtr="0">
            <a:spAutoFit/>
          </a:bodyPr>
          <a:lstStyle/>
          <a:p>
            <a:pPr marL="230188" lvl="0" indent="-230188" algn="l" rtl="0">
              <a:lnSpc>
                <a:spcPct val="90000"/>
              </a:lnSpc>
              <a:spcBef>
                <a:spcPts val="0"/>
              </a:spcBef>
              <a:spcAft>
                <a:spcPts val="0"/>
              </a:spcAft>
              <a:buSzPts val="2800"/>
              <a:buChar char="•"/>
            </a:pPr>
            <a:r>
              <a:rPr lang="en-US"/>
              <a:t>List programming languages, libraries and tools used</a:t>
            </a:r>
            <a:endParaRPr/>
          </a:p>
          <a:p>
            <a:pPr marL="625475" lvl="1" indent="-279400" algn="l" rtl="0">
              <a:lnSpc>
                <a:spcPct val="90000"/>
              </a:lnSpc>
              <a:spcBef>
                <a:spcPts val="800"/>
              </a:spcBef>
              <a:spcAft>
                <a:spcPts val="0"/>
              </a:spcAft>
              <a:buClr>
                <a:schemeClr val="dk1"/>
              </a:buClr>
              <a:buSzPts val="2400"/>
              <a:buChar char="–"/>
            </a:pPr>
            <a:r>
              <a:rPr lang="en-US"/>
              <a:t>Check that what you need is available on the system</a:t>
            </a:r>
            <a:endParaRPr/>
          </a:p>
          <a:p>
            <a:pPr marL="230188" lvl="0" indent="-230188" algn="l" rtl="0">
              <a:lnSpc>
                <a:spcPct val="90000"/>
              </a:lnSpc>
              <a:spcBef>
                <a:spcPts val="1400"/>
              </a:spcBef>
              <a:spcAft>
                <a:spcPts val="0"/>
              </a:spcAft>
              <a:buSzPts val="2800"/>
              <a:buChar char="•"/>
            </a:pPr>
            <a:r>
              <a:rPr lang="en-US"/>
              <a:t>List required software (noting that the team may need to build some software)</a:t>
            </a:r>
            <a:endParaRPr/>
          </a:p>
        </p:txBody>
      </p:sp>
      <p:sp>
        <p:nvSpPr>
          <p:cNvPr id="418" name="Google Shape;418;p38"/>
          <p:cNvSpPr/>
          <p:nvPr/>
        </p:nvSpPr>
        <p:spPr>
          <a:xfrm>
            <a:off x="11960056" y="6404108"/>
            <a:ext cx="130595" cy="13059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9"/>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Narrative: Computational Approach</a:t>
            </a:r>
            <a:br>
              <a:rPr lang="en-US"/>
            </a:br>
            <a:r>
              <a:rPr lang="en-US" sz="2400">
                <a:solidFill>
                  <a:schemeClr val="dk1"/>
                </a:solidFill>
              </a:rPr>
              <a:t>Provide the basic foundation</a:t>
            </a:r>
            <a:endParaRPr/>
          </a:p>
        </p:txBody>
      </p:sp>
      <p:sp>
        <p:nvSpPr>
          <p:cNvPr id="425" name="Google Shape;425;p39"/>
          <p:cNvSpPr txBox="1">
            <a:spLocks noGrp="1"/>
          </p:cNvSpPr>
          <p:nvPr>
            <p:ph type="body" idx="1"/>
          </p:nvPr>
        </p:nvSpPr>
        <p:spPr>
          <a:xfrm>
            <a:off x="609600" y="1600201"/>
            <a:ext cx="5384700" cy="5115300"/>
          </a:xfrm>
          <a:prstGeom prst="rect">
            <a:avLst/>
          </a:prstGeom>
          <a:noFill/>
          <a:ln>
            <a:noFill/>
          </a:ln>
        </p:spPr>
        <p:txBody>
          <a:bodyPr spcFirstLastPara="1" wrap="square" lIns="91425" tIns="45700" rIns="91425" bIns="45700" anchor="t" anchorCtr="0">
            <a:spAutoFit/>
          </a:bodyPr>
          <a:lstStyle/>
          <a:p>
            <a:pPr marL="229870" lvl="0" indent="-229870" algn="l" rtl="0">
              <a:lnSpc>
                <a:spcPct val="90000"/>
              </a:lnSpc>
              <a:spcBef>
                <a:spcPts val="0"/>
              </a:spcBef>
              <a:spcAft>
                <a:spcPts val="0"/>
              </a:spcAft>
              <a:buSzPts val="2800"/>
              <a:buChar char="•"/>
            </a:pPr>
            <a:r>
              <a:rPr lang="en-US"/>
              <a:t>Data Management</a:t>
            </a:r>
            <a:endParaRPr/>
          </a:p>
          <a:p>
            <a:pPr marL="625157" lvl="1" indent="-229869" algn="l" rtl="0">
              <a:lnSpc>
                <a:spcPct val="90000"/>
              </a:lnSpc>
              <a:spcBef>
                <a:spcPts val="800"/>
              </a:spcBef>
              <a:spcAft>
                <a:spcPts val="0"/>
              </a:spcAft>
              <a:buClr>
                <a:schemeClr val="dk1"/>
              </a:buClr>
              <a:buSzPts val="2400"/>
              <a:buChar char="–"/>
            </a:pPr>
            <a:r>
              <a:rPr lang="en-US"/>
              <a:t>Requirements for bringing input data, storage, and movement of data</a:t>
            </a:r>
            <a:endParaRPr/>
          </a:p>
          <a:p>
            <a:pPr marL="625157" lvl="1" indent="-229869" algn="l" rtl="0">
              <a:lnSpc>
                <a:spcPct val="90000"/>
              </a:lnSpc>
              <a:spcBef>
                <a:spcPts val="800"/>
              </a:spcBef>
              <a:spcAft>
                <a:spcPts val="0"/>
              </a:spcAft>
              <a:buClr>
                <a:schemeClr val="dk1"/>
              </a:buClr>
              <a:buSzPts val="2400"/>
              <a:buChar char="–"/>
            </a:pPr>
            <a:r>
              <a:rPr lang="en-US"/>
              <a:t>Describe how long data needs to remain on spinning disk and archive and how those times were determined</a:t>
            </a:r>
            <a:endParaRPr/>
          </a:p>
          <a:p>
            <a:pPr marL="625157" lvl="1" indent="-229869" algn="l" rtl="0">
              <a:lnSpc>
                <a:spcPct val="90000"/>
              </a:lnSpc>
              <a:spcBef>
                <a:spcPts val="800"/>
              </a:spcBef>
              <a:spcAft>
                <a:spcPts val="0"/>
              </a:spcAft>
              <a:buClr>
                <a:schemeClr val="dk1"/>
              </a:buClr>
              <a:buSzPts val="2400"/>
              <a:buChar char="–"/>
            </a:pPr>
            <a:r>
              <a:rPr lang="en-US"/>
              <a:t>Describe the long term use of data (e.g. publicly available)</a:t>
            </a:r>
            <a:endParaRPr/>
          </a:p>
          <a:p>
            <a:pPr marL="625157" lvl="1" indent="-229869" algn="l" rtl="0">
              <a:lnSpc>
                <a:spcPct val="90000"/>
              </a:lnSpc>
              <a:spcBef>
                <a:spcPts val="800"/>
              </a:spcBef>
              <a:spcAft>
                <a:spcPts val="0"/>
              </a:spcAft>
              <a:buClr>
                <a:schemeClr val="dk1"/>
              </a:buClr>
              <a:buSzPts val="2400"/>
              <a:buChar char="–"/>
            </a:pPr>
            <a:r>
              <a:rPr lang="en-US"/>
              <a:t>Describe tools or infrastructure required to support data needs</a:t>
            </a:r>
            <a:endParaRPr/>
          </a:p>
          <a:p>
            <a:pPr marL="229870" lvl="0" indent="-52070" algn="l" rtl="0">
              <a:lnSpc>
                <a:spcPct val="90000"/>
              </a:lnSpc>
              <a:spcBef>
                <a:spcPts val="1400"/>
              </a:spcBef>
              <a:spcAft>
                <a:spcPts val="0"/>
              </a:spcAft>
              <a:buSzPts val="2800"/>
              <a:buNone/>
            </a:pPr>
            <a:endParaRPr/>
          </a:p>
        </p:txBody>
      </p:sp>
      <p:sp>
        <p:nvSpPr>
          <p:cNvPr id="426" name="Google Shape;426;p39"/>
          <p:cNvSpPr txBox="1">
            <a:spLocks noGrp="1"/>
          </p:cNvSpPr>
          <p:nvPr>
            <p:ph type="body" idx="2"/>
          </p:nvPr>
        </p:nvSpPr>
        <p:spPr>
          <a:xfrm>
            <a:off x="6197600" y="1600201"/>
            <a:ext cx="5384700" cy="3012900"/>
          </a:xfrm>
          <a:prstGeom prst="rect">
            <a:avLst/>
          </a:prstGeom>
          <a:noFill/>
          <a:ln>
            <a:noFill/>
          </a:ln>
        </p:spPr>
        <p:txBody>
          <a:bodyPr spcFirstLastPara="1" wrap="square" lIns="91425" tIns="45700" rIns="91425" bIns="45700" anchor="t" anchorCtr="0">
            <a:spAutoFit/>
          </a:bodyPr>
          <a:lstStyle/>
          <a:p>
            <a:pPr marL="230188" lvl="0" indent="-230188" algn="l" rtl="0">
              <a:lnSpc>
                <a:spcPct val="90000"/>
              </a:lnSpc>
              <a:spcBef>
                <a:spcPts val="0"/>
              </a:spcBef>
              <a:spcAft>
                <a:spcPts val="0"/>
              </a:spcAft>
              <a:buSzPts val="2800"/>
              <a:buChar char="•"/>
            </a:pPr>
            <a:r>
              <a:rPr lang="en-US"/>
              <a:t>Data and AI, and Workflows</a:t>
            </a:r>
            <a:endParaRPr/>
          </a:p>
          <a:p>
            <a:pPr marL="625475" lvl="1" indent="-279400" algn="l" rtl="0">
              <a:lnSpc>
                <a:spcPct val="90000"/>
              </a:lnSpc>
              <a:spcBef>
                <a:spcPts val="800"/>
              </a:spcBef>
              <a:spcAft>
                <a:spcPts val="0"/>
              </a:spcAft>
              <a:buClr>
                <a:schemeClr val="dk1"/>
              </a:buClr>
              <a:buSzPts val="2400"/>
              <a:buChar char="–"/>
            </a:pPr>
            <a:r>
              <a:rPr lang="en-US"/>
              <a:t>Describe any AI, analytics and viz that are part of the project, and how you intend for that work to be done</a:t>
            </a:r>
            <a:endParaRPr/>
          </a:p>
          <a:p>
            <a:pPr marL="625475" lvl="1" indent="-279400" algn="l" rtl="0">
              <a:lnSpc>
                <a:spcPct val="90000"/>
              </a:lnSpc>
              <a:spcBef>
                <a:spcPts val="800"/>
              </a:spcBef>
              <a:spcAft>
                <a:spcPts val="0"/>
              </a:spcAft>
              <a:buClr>
                <a:schemeClr val="dk1"/>
              </a:buClr>
              <a:buSzPts val="2400"/>
              <a:buChar char="–"/>
            </a:pPr>
            <a:r>
              <a:rPr lang="en-US"/>
              <a:t>If appropriate, describe workflow tools that will be used to facilitate the volume of work</a:t>
            </a:r>
            <a:endParaRPr/>
          </a:p>
        </p:txBody>
      </p:sp>
      <p:sp>
        <p:nvSpPr>
          <p:cNvPr id="427" name="Google Shape;427;p39"/>
          <p:cNvSpPr/>
          <p:nvPr/>
        </p:nvSpPr>
        <p:spPr>
          <a:xfrm>
            <a:off x="11960056" y="6404108"/>
            <a:ext cx="130595" cy="13059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0"/>
          <p:cNvSpPr txBox="1">
            <a:spLocks noGrp="1"/>
          </p:cNvSpPr>
          <p:nvPr>
            <p:ph type="title"/>
          </p:nvPr>
        </p:nvSpPr>
        <p:spPr>
          <a:xfrm>
            <a:off x="148272" y="177114"/>
            <a:ext cx="10972800" cy="1378839"/>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Narrative: Computational and/or </a:t>
            </a:r>
            <a:br>
              <a:rPr lang="en-US"/>
            </a:br>
            <a:r>
              <a:rPr lang="en-US"/>
              <a:t>		     Data Intensive Campaign</a:t>
            </a:r>
            <a:br>
              <a:rPr lang="en-US" sz="2800"/>
            </a:br>
            <a:endParaRPr sz="2000">
              <a:solidFill>
                <a:schemeClr val="dk1"/>
              </a:solidFill>
            </a:endParaRPr>
          </a:p>
        </p:txBody>
      </p:sp>
      <p:sp>
        <p:nvSpPr>
          <p:cNvPr id="433" name="Google Shape;433;p40"/>
          <p:cNvSpPr txBox="1">
            <a:spLocks noGrp="1"/>
          </p:cNvSpPr>
          <p:nvPr>
            <p:ph type="body" idx="1"/>
          </p:nvPr>
        </p:nvSpPr>
        <p:spPr>
          <a:xfrm>
            <a:off x="406400" y="1344823"/>
            <a:ext cx="10714800" cy="5129700"/>
          </a:xfrm>
          <a:prstGeom prst="rect">
            <a:avLst/>
          </a:prstGeom>
          <a:noFill/>
          <a:ln>
            <a:noFill/>
          </a:ln>
        </p:spPr>
        <p:txBody>
          <a:bodyPr spcFirstLastPara="1" wrap="square" lIns="91425" tIns="45700" rIns="91425" bIns="45700" anchor="t" anchorCtr="0">
            <a:spAutoFit/>
          </a:bodyPr>
          <a:lstStyle/>
          <a:p>
            <a:pPr marL="230188" lvl="0" indent="-230188" algn="l" rtl="0">
              <a:lnSpc>
                <a:spcPct val="90000"/>
              </a:lnSpc>
              <a:spcBef>
                <a:spcPts val="0"/>
              </a:spcBef>
              <a:spcAft>
                <a:spcPts val="0"/>
              </a:spcAft>
              <a:buSzPts val="2800"/>
              <a:buChar char="•"/>
            </a:pPr>
            <a:r>
              <a:rPr lang="en-US">
                <a:solidFill>
                  <a:srgbClr val="376092"/>
                </a:solidFill>
              </a:rPr>
              <a:t>Describe the shape of runs you plan with your allocation </a:t>
            </a:r>
            <a:endParaRPr/>
          </a:p>
          <a:p>
            <a:pPr marL="625475" lvl="1" indent="-279400" algn="l" rtl="0">
              <a:lnSpc>
                <a:spcPct val="90000"/>
              </a:lnSpc>
              <a:spcBef>
                <a:spcPts val="900"/>
              </a:spcBef>
              <a:spcAft>
                <a:spcPts val="0"/>
              </a:spcAft>
              <a:buClr>
                <a:schemeClr val="dk1"/>
              </a:buClr>
              <a:buSzPts val="2400"/>
              <a:buChar char="–"/>
            </a:pPr>
            <a:r>
              <a:rPr lang="en-US"/>
              <a:t>L exploratory runs using M nodes for N hours</a:t>
            </a:r>
            <a:endParaRPr/>
          </a:p>
          <a:p>
            <a:pPr marL="625475" lvl="1" indent="-279400" algn="l" rtl="0">
              <a:lnSpc>
                <a:spcPct val="90000"/>
              </a:lnSpc>
              <a:spcBef>
                <a:spcPts val="900"/>
              </a:spcBef>
              <a:spcAft>
                <a:spcPts val="0"/>
              </a:spcAft>
              <a:buClr>
                <a:schemeClr val="dk1"/>
              </a:buClr>
              <a:buSzPts val="2400"/>
              <a:buChar char="–"/>
            </a:pPr>
            <a:r>
              <a:rPr lang="en-US"/>
              <a:t>X big runs using Y nodes for Z hours</a:t>
            </a:r>
            <a:endParaRPr/>
          </a:p>
          <a:p>
            <a:pPr marL="625475" lvl="1" indent="-279400" algn="l" rtl="0">
              <a:lnSpc>
                <a:spcPct val="90000"/>
              </a:lnSpc>
              <a:spcBef>
                <a:spcPts val="900"/>
              </a:spcBef>
              <a:spcAft>
                <a:spcPts val="0"/>
              </a:spcAft>
              <a:buClr>
                <a:schemeClr val="dk1"/>
              </a:buClr>
              <a:buSzPts val="2400"/>
              <a:buChar char="–"/>
            </a:pPr>
            <a:r>
              <a:rPr lang="en-US"/>
              <a:t>P analysis runs using Q nodes for R hours</a:t>
            </a:r>
            <a:endParaRPr/>
          </a:p>
          <a:p>
            <a:pPr marL="230188" lvl="0" indent="-52388" algn="l" rtl="0">
              <a:lnSpc>
                <a:spcPct val="90000"/>
              </a:lnSpc>
              <a:spcBef>
                <a:spcPts val="900"/>
              </a:spcBef>
              <a:spcAft>
                <a:spcPts val="0"/>
              </a:spcAft>
              <a:buSzPts val="2800"/>
              <a:buNone/>
            </a:pPr>
            <a:endParaRPr>
              <a:solidFill>
                <a:srgbClr val="376092"/>
              </a:solidFill>
            </a:endParaRPr>
          </a:p>
          <a:p>
            <a:pPr marL="230188" lvl="0" indent="-230188" algn="l" rtl="0">
              <a:lnSpc>
                <a:spcPct val="90000"/>
              </a:lnSpc>
              <a:spcBef>
                <a:spcPts val="900"/>
              </a:spcBef>
              <a:spcAft>
                <a:spcPts val="0"/>
              </a:spcAft>
              <a:buSzPts val="2800"/>
              <a:buChar char="•"/>
            </a:pPr>
            <a:r>
              <a:rPr lang="en-US">
                <a:solidFill>
                  <a:srgbClr val="376092"/>
                </a:solidFill>
              </a:rPr>
              <a:t>Big runs often have big output and/or big I/O</a:t>
            </a:r>
            <a:endParaRPr/>
          </a:p>
          <a:p>
            <a:pPr marL="625475" lvl="1" indent="-279400" algn="l" rtl="0">
              <a:lnSpc>
                <a:spcPct val="90000"/>
              </a:lnSpc>
              <a:spcBef>
                <a:spcPts val="900"/>
              </a:spcBef>
              <a:spcAft>
                <a:spcPts val="0"/>
              </a:spcAft>
              <a:buClr>
                <a:schemeClr val="dk1"/>
              </a:buClr>
              <a:buSzPts val="2400"/>
              <a:buChar char="–"/>
            </a:pPr>
            <a:r>
              <a:rPr lang="en-US"/>
              <a:t>Show you can deal with it and understand the bottlenecks</a:t>
            </a:r>
            <a:endParaRPr/>
          </a:p>
          <a:p>
            <a:pPr marL="625475" lvl="1" indent="-279400" algn="l" rtl="0">
              <a:lnSpc>
                <a:spcPct val="90000"/>
              </a:lnSpc>
              <a:spcBef>
                <a:spcPts val="900"/>
              </a:spcBef>
              <a:spcAft>
                <a:spcPts val="0"/>
              </a:spcAft>
              <a:buClr>
                <a:schemeClr val="dk1"/>
              </a:buClr>
              <a:buSzPts val="2400"/>
              <a:buChar char="–"/>
            </a:pPr>
            <a:r>
              <a:rPr lang="en-US"/>
              <a:t>Understand the size of results, where you will analyze them, </a:t>
            </a:r>
            <a:br>
              <a:rPr lang="en-US"/>
            </a:br>
            <a:r>
              <a:rPr lang="en-US"/>
              <a:t>and how you will get the data there</a:t>
            </a:r>
            <a:endParaRPr/>
          </a:p>
          <a:p>
            <a:pPr marL="230188" lvl="0" indent="-52388" algn="l" rtl="0">
              <a:lnSpc>
                <a:spcPct val="90000"/>
              </a:lnSpc>
              <a:spcBef>
                <a:spcPts val="900"/>
              </a:spcBef>
              <a:spcAft>
                <a:spcPts val="0"/>
              </a:spcAft>
              <a:buSzPts val="2800"/>
              <a:buNone/>
            </a:pPr>
            <a:endParaRPr/>
          </a:p>
          <a:p>
            <a:pPr marL="230188" lvl="0" indent="-52388" algn="l" rtl="0">
              <a:lnSpc>
                <a:spcPct val="90000"/>
              </a:lnSpc>
              <a:spcBef>
                <a:spcPts val="1400"/>
              </a:spcBef>
              <a:spcAft>
                <a:spcPts val="0"/>
              </a:spcAft>
              <a:buSzPts val="2800"/>
              <a:buNone/>
            </a:pPr>
            <a:endParaRPr/>
          </a:p>
        </p:txBody>
      </p:sp>
      <p:sp>
        <p:nvSpPr>
          <p:cNvPr id="434" name="Google Shape;434;p40"/>
          <p:cNvSpPr txBox="1"/>
          <p:nvPr/>
        </p:nvSpPr>
        <p:spPr>
          <a:xfrm>
            <a:off x="3297900" y="5589475"/>
            <a:ext cx="58284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Arial"/>
                <a:ea typeface="Arial"/>
                <a:cs typeface="Arial"/>
                <a:sym typeface="Arial"/>
              </a:rPr>
              <a:t>The details are important!</a:t>
            </a:r>
            <a:endParaRPr sz="2400" b="1" i="0" u="none" strike="noStrike" cap="none">
              <a:solidFill>
                <a:srgbClr val="FF0000"/>
              </a:solidFill>
              <a:latin typeface="Arial"/>
              <a:ea typeface="Arial"/>
              <a:cs typeface="Arial"/>
              <a:sym typeface="Arial"/>
            </a:endParaRPr>
          </a:p>
        </p:txBody>
      </p:sp>
      <p:sp>
        <p:nvSpPr>
          <p:cNvPr id="435" name="Google Shape;435;p40"/>
          <p:cNvSpPr/>
          <p:nvPr/>
        </p:nvSpPr>
        <p:spPr>
          <a:xfrm>
            <a:off x="10147101" y="-1"/>
            <a:ext cx="2067499" cy="4727448"/>
          </a:xfrm>
          <a:prstGeom prst="flowChartOffpageConnector">
            <a:avLst/>
          </a:prstGeom>
          <a:solidFill>
            <a:srgbClr val="CF3C02"/>
          </a:solidFill>
          <a:ln w="9525" cap="flat" cmpd="sng">
            <a:solidFill>
              <a:srgbClr val="CF3C02"/>
            </a:solidFill>
            <a:prstDash val="solid"/>
            <a:round/>
            <a:headEnd type="none" w="sm" len="sm"/>
            <a:tailEnd type="none" w="sm" len="sm"/>
          </a:ln>
          <a:effectLst>
            <a:outerShdw blurRad="40000" dist="23000" dir="5400000" rotWithShape="0">
              <a:srgbClr val="000000">
                <a:alpha val="3215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6" name="Google Shape;436;p40"/>
          <p:cNvSpPr txBox="1"/>
          <p:nvPr/>
        </p:nvSpPr>
        <p:spPr>
          <a:xfrm>
            <a:off x="10737301" y="170986"/>
            <a:ext cx="84189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Black"/>
                <a:ea typeface="Arial Black"/>
                <a:cs typeface="Arial Black"/>
                <a:sym typeface="Arial Black"/>
              </a:rPr>
              <a:t>TIPS</a:t>
            </a:r>
            <a:endParaRPr sz="1400" b="0" i="0" u="none" strike="noStrike" cap="none">
              <a:solidFill>
                <a:srgbClr val="000000"/>
              </a:solidFill>
              <a:latin typeface="Arial"/>
              <a:ea typeface="Arial"/>
              <a:cs typeface="Arial"/>
              <a:sym typeface="Arial"/>
            </a:endParaRPr>
          </a:p>
        </p:txBody>
      </p:sp>
      <p:cxnSp>
        <p:nvCxnSpPr>
          <p:cNvPr id="437" name="Google Shape;437;p40"/>
          <p:cNvCxnSpPr/>
          <p:nvPr/>
        </p:nvCxnSpPr>
        <p:spPr>
          <a:xfrm rot="10800000">
            <a:off x="10399207" y="571096"/>
            <a:ext cx="1518084" cy="0"/>
          </a:xfrm>
          <a:prstGeom prst="straightConnector1">
            <a:avLst/>
          </a:prstGeom>
          <a:noFill/>
          <a:ln w="9525" cap="flat" cmpd="sng">
            <a:solidFill>
              <a:schemeClr val="lt1"/>
            </a:solidFill>
            <a:prstDash val="solid"/>
            <a:round/>
            <a:headEnd type="none" w="sm" len="sm"/>
            <a:tailEnd type="none" w="sm" len="sm"/>
          </a:ln>
        </p:spPr>
      </p:cxnSp>
      <p:sp>
        <p:nvSpPr>
          <p:cNvPr id="438" name="Google Shape;438;p40"/>
          <p:cNvSpPr txBox="1"/>
          <p:nvPr/>
        </p:nvSpPr>
        <p:spPr>
          <a:xfrm>
            <a:off x="10124501" y="663430"/>
            <a:ext cx="2067499" cy="28623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2F2F2"/>
                </a:solidFill>
                <a:latin typeface="Arial Black"/>
                <a:ea typeface="Arial Black"/>
                <a:cs typeface="Arial Black"/>
                <a:sym typeface="Arial Black"/>
              </a:rPr>
              <a:t>Do </a:t>
            </a:r>
            <a:r>
              <a:rPr lang="en-US" sz="1800" b="0" i="0" u="none" strike="noStrike" cap="none">
                <a:solidFill>
                  <a:srgbClr val="F2F2F2"/>
                </a:solidFill>
                <a:latin typeface="Arial Narrow"/>
                <a:ea typeface="Arial Narrow"/>
                <a:cs typeface="Arial Narrow"/>
                <a:sym typeface="Arial Narrow"/>
              </a:rPr>
              <a:t>clearly emphasize the relationship between the proposed runs and the major milestones. This helps the Awards Committee maximize your milestones, if they can’t grant the full award requested.</a:t>
            </a:r>
            <a:endParaRPr sz="1400" b="0" i="0" u="none" strike="noStrike" cap="none">
              <a:solidFill>
                <a:srgbClr val="000000"/>
              </a:solidFill>
              <a:latin typeface="Arial"/>
              <a:ea typeface="Arial"/>
              <a:cs typeface="Arial"/>
              <a:sym typeface="Arial"/>
            </a:endParaRPr>
          </a:p>
        </p:txBody>
      </p:sp>
      <p:sp>
        <p:nvSpPr>
          <p:cNvPr id="439" name="Google Shape;439;p40"/>
          <p:cNvSpPr/>
          <p:nvPr/>
        </p:nvSpPr>
        <p:spPr>
          <a:xfrm>
            <a:off x="11960056" y="6404108"/>
            <a:ext cx="130595" cy="13059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1"/>
          <p:cNvSpPr txBox="1">
            <a:spLocks noGrp="1"/>
          </p:cNvSpPr>
          <p:nvPr>
            <p:ph type="title"/>
          </p:nvPr>
        </p:nvSpPr>
        <p:spPr>
          <a:xfrm>
            <a:off x="148272" y="177114"/>
            <a:ext cx="10972800" cy="1294200"/>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Code Performance Overview</a:t>
            </a:r>
            <a:br>
              <a:rPr lang="en-US"/>
            </a:br>
            <a:r>
              <a:rPr lang="en-US" sz="2400">
                <a:solidFill>
                  <a:schemeClr val="dk1"/>
                </a:solidFill>
              </a:rPr>
              <a:t>Performance data should support the required scale</a:t>
            </a:r>
            <a:br>
              <a:rPr lang="en-US" sz="2400">
                <a:solidFill>
                  <a:schemeClr val="dk1"/>
                </a:solidFill>
              </a:rPr>
            </a:br>
            <a:endParaRPr sz="2400">
              <a:solidFill>
                <a:schemeClr val="dk1"/>
              </a:solidFill>
            </a:endParaRPr>
          </a:p>
        </p:txBody>
      </p:sp>
      <p:sp>
        <p:nvSpPr>
          <p:cNvPr id="446" name="Google Shape;446;p41"/>
          <p:cNvSpPr txBox="1">
            <a:spLocks noGrp="1"/>
          </p:cNvSpPr>
          <p:nvPr>
            <p:ph type="body" idx="1"/>
          </p:nvPr>
        </p:nvSpPr>
        <p:spPr>
          <a:xfrm>
            <a:off x="330200" y="1192423"/>
            <a:ext cx="11366400" cy="5131800"/>
          </a:xfrm>
          <a:prstGeom prst="rect">
            <a:avLst/>
          </a:prstGeom>
          <a:noFill/>
          <a:ln>
            <a:noFill/>
          </a:ln>
        </p:spPr>
        <p:txBody>
          <a:bodyPr spcFirstLastPara="1" wrap="square" lIns="91425" tIns="45700" rIns="91425" bIns="45700" anchor="t" anchorCtr="0">
            <a:spAutoFit/>
          </a:bodyPr>
          <a:lstStyle/>
          <a:p>
            <a:pPr marL="229870" lvl="0" indent="-229870" algn="l" rtl="0">
              <a:lnSpc>
                <a:spcPct val="90000"/>
              </a:lnSpc>
              <a:spcBef>
                <a:spcPts val="0"/>
              </a:spcBef>
              <a:spcAft>
                <a:spcPts val="0"/>
              </a:spcAft>
              <a:buSzPts val="2600"/>
              <a:buChar char="•"/>
            </a:pPr>
            <a:r>
              <a:rPr lang="en-US" sz="2600">
                <a:solidFill>
                  <a:schemeClr val="dk1"/>
                </a:solidFill>
              </a:rPr>
              <a:t>Use similar problems to what you will be running</a:t>
            </a:r>
            <a:endParaRPr/>
          </a:p>
          <a:p>
            <a:pPr marL="229870" lvl="0" indent="-229870" algn="l" rtl="0">
              <a:lnSpc>
                <a:spcPct val="90000"/>
              </a:lnSpc>
              <a:spcBef>
                <a:spcPts val="1400"/>
              </a:spcBef>
              <a:spcAft>
                <a:spcPts val="0"/>
              </a:spcAft>
              <a:buSzPts val="2600"/>
              <a:buChar char="•"/>
            </a:pPr>
            <a:r>
              <a:rPr lang="en-US" sz="2600">
                <a:solidFill>
                  <a:schemeClr val="dk1"/>
                </a:solidFill>
              </a:rPr>
              <a:t>Show that you can get to the range of nodes required</a:t>
            </a:r>
            <a:endParaRPr/>
          </a:p>
          <a:p>
            <a:pPr marL="229870" lvl="0" indent="-229870" algn="l" rtl="0">
              <a:lnSpc>
                <a:spcPct val="90000"/>
              </a:lnSpc>
              <a:spcBef>
                <a:spcPts val="1400"/>
              </a:spcBef>
              <a:spcAft>
                <a:spcPts val="0"/>
              </a:spcAft>
              <a:buSzPts val="2600"/>
              <a:buChar char="•"/>
            </a:pPr>
            <a:r>
              <a:rPr lang="en-US" sz="2600">
                <a:solidFill>
                  <a:schemeClr val="dk1"/>
                </a:solidFill>
              </a:rPr>
              <a:t>Demonstrate efficient use of nodes and node-specific hardware </a:t>
            </a:r>
            <a:br>
              <a:rPr lang="en-US">
                <a:solidFill>
                  <a:schemeClr val="dk1"/>
                </a:solidFill>
                <a:latin typeface="Arial Narrow"/>
                <a:ea typeface="Arial Narrow"/>
                <a:cs typeface="Arial Narrow"/>
                <a:sym typeface="Arial Narrow"/>
              </a:rPr>
            </a:br>
            <a:r>
              <a:rPr lang="en-US" sz="2600">
                <a:solidFill>
                  <a:schemeClr val="dk1"/>
                </a:solidFill>
              </a:rPr>
              <a:t>(e.g. GPUs on Frontier or Aurora)</a:t>
            </a:r>
            <a:endParaRPr/>
          </a:p>
          <a:p>
            <a:pPr marL="229870" lvl="0" indent="-229870" algn="l" rtl="0">
              <a:lnSpc>
                <a:spcPct val="90000"/>
              </a:lnSpc>
              <a:spcBef>
                <a:spcPts val="1400"/>
              </a:spcBef>
              <a:spcAft>
                <a:spcPts val="0"/>
              </a:spcAft>
              <a:buSzPts val="2600"/>
              <a:buChar char="•"/>
            </a:pPr>
            <a:r>
              <a:rPr lang="en-US" sz="2600">
                <a:solidFill>
                  <a:schemeClr val="dk1"/>
                </a:solidFill>
              </a:rPr>
              <a:t>Best to run on the same machine, but similar size runs on </a:t>
            </a:r>
            <a:br>
              <a:rPr lang="en-US" sz="2600">
                <a:solidFill>
                  <a:schemeClr val="dk1"/>
                </a:solidFill>
                <a:latin typeface="Arial Narrow"/>
                <a:ea typeface="Arial Narrow"/>
                <a:cs typeface="Arial Narrow"/>
                <a:sym typeface="Arial Narrow"/>
              </a:rPr>
            </a:br>
            <a:r>
              <a:rPr lang="en-US" sz="2600">
                <a:solidFill>
                  <a:schemeClr val="dk1"/>
                </a:solidFill>
              </a:rPr>
              <a:t>other machines can be useful</a:t>
            </a:r>
            <a:endParaRPr/>
          </a:p>
          <a:p>
            <a:pPr marL="229870" lvl="0" indent="-229870" algn="l" rtl="0">
              <a:lnSpc>
                <a:spcPct val="90000"/>
              </a:lnSpc>
              <a:spcBef>
                <a:spcPts val="1400"/>
              </a:spcBef>
              <a:spcAft>
                <a:spcPts val="0"/>
              </a:spcAft>
              <a:buSzPts val="2600"/>
              <a:buChar char="•"/>
            </a:pPr>
            <a:r>
              <a:rPr lang="en-US" sz="2600">
                <a:solidFill>
                  <a:schemeClr val="dk1"/>
                </a:solidFill>
              </a:rPr>
              <a:t>Be clear about the number of nodes, MPI ranks, threads, and </a:t>
            </a:r>
            <a:br>
              <a:rPr lang="en-US" sz="2600">
                <a:solidFill>
                  <a:schemeClr val="dk1"/>
                </a:solidFill>
                <a:latin typeface="Arial Narrow"/>
                <a:ea typeface="Arial Narrow"/>
                <a:cs typeface="Arial Narrow"/>
                <a:sym typeface="Arial Narrow"/>
              </a:rPr>
            </a:br>
            <a:r>
              <a:rPr lang="en-US" sz="2600">
                <a:solidFill>
                  <a:schemeClr val="dk1"/>
                </a:solidFill>
              </a:rPr>
              <a:t>GPUs being used in runs</a:t>
            </a:r>
            <a:endParaRPr/>
          </a:p>
          <a:p>
            <a:pPr marL="229870" lvl="0" indent="-229870" algn="l" rtl="0">
              <a:lnSpc>
                <a:spcPct val="90000"/>
              </a:lnSpc>
              <a:spcBef>
                <a:spcPts val="1400"/>
              </a:spcBef>
              <a:spcAft>
                <a:spcPts val="0"/>
              </a:spcAft>
              <a:buSzPts val="2600"/>
              <a:buChar char="•"/>
            </a:pPr>
            <a:r>
              <a:rPr lang="en-US" sz="2600">
                <a:solidFill>
                  <a:schemeClr val="dk1"/>
                </a:solidFill>
              </a:rPr>
              <a:t>Include production-style I/O in benchmarks (checkpoint/restart, </a:t>
            </a:r>
            <a:br>
              <a:rPr lang="en-US" sz="2600">
                <a:solidFill>
                  <a:schemeClr val="dk1"/>
                </a:solidFill>
                <a:latin typeface="Arial Narrow"/>
                <a:ea typeface="Arial Narrow"/>
                <a:cs typeface="Arial Narrow"/>
                <a:sym typeface="Arial Narrow"/>
              </a:rPr>
            </a:br>
            <a:r>
              <a:rPr lang="en-US" sz="2600">
                <a:solidFill>
                  <a:schemeClr val="dk1"/>
                </a:solidFill>
              </a:rPr>
              <a:t>analysis)</a:t>
            </a:r>
            <a:endParaRPr/>
          </a:p>
          <a:p>
            <a:pPr marL="229870" lvl="0" indent="-229870" algn="l" rtl="0">
              <a:lnSpc>
                <a:spcPct val="90000"/>
              </a:lnSpc>
              <a:spcBef>
                <a:spcPts val="1400"/>
              </a:spcBef>
              <a:spcAft>
                <a:spcPts val="0"/>
              </a:spcAft>
              <a:buSzPts val="2600"/>
              <a:buChar char="•"/>
            </a:pPr>
            <a:r>
              <a:rPr lang="en-US" sz="2600">
                <a:solidFill>
                  <a:schemeClr val="dk1"/>
                </a:solidFill>
              </a:rPr>
              <a:t>Describe how you will address any scaling deficiencies</a:t>
            </a:r>
            <a:endParaRPr sz="2600">
              <a:solidFill>
                <a:schemeClr val="dk1"/>
              </a:solidFill>
            </a:endParaRPr>
          </a:p>
        </p:txBody>
      </p:sp>
      <p:sp>
        <p:nvSpPr>
          <p:cNvPr id="447" name="Google Shape;447;p41"/>
          <p:cNvSpPr/>
          <p:nvPr/>
        </p:nvSpPr>
        <p:spPr>
          <a:xfrm>
            <a:off x="10147101" y="-1"/>
            <a:ext cx="2067499" cy="4727448"/>
          </a:xfrm>
          <a:prstGeom prst="flowChartOffpageConnector">
            <a:avLst/>
          </a:prstGeom>
          <a:solidFill>
            <a:srgbClr val="CF3C02"/>
          </a:solidFill>
          <a:ln w="9525" cap="flat" cmpd="sng">
            <a:solidFill>
              <a:srgbClr val="CF3C02"/>
            </a:solidFill>
            <a:prstDash val="solid"/>
            <a:round/>
            <a:headEnd type="none" w="sm" len="sm"/>
            <a:tailEnd type="none" w="sm" len="sm"/>
          </a:ln>
          <a:effectLst>
            <a:outerShdw blurRad="40000" dist="23000" dir="5400000" rotWithShape="0">
              <a:srgbClr val="000000">
                <a:alpha val="3215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8" name="Google Shape;448;p41"/>
          <p:cNvSpPr txBox="1"/>
          <p:nvPr/>
        </p:nvSpPr>
        <p:spPr>
          <a:xfrm>
            <a:off x="10737301" y="170986"/>
            <a:ext cx="84189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Black"/>
                <a:ea typeface="Arial Black"/>
                <a:cs typeface="Arial Black"/>
                <a:sym typeface="Arial Black"/>
              </a:rPr>
              <a:t>TIPS</a:t>
            </a:r>
            <a:endParaRPr sz="1400" b="0" i="0" u="none" strike="noStrike" cap="none">
              <a:solidFill>
                <a:srgbClr val="000000"/>
              </a:solidFill>
              <a:latin typeface="Arial"/>
              <a:ea typeface="Arial"/>
              <a:cs typeface="Arial"/>
              <a:sym typeface="Arial"/>
            </a:endParaRPr>
          </a:p>
        </p:txBody>
      </p:sp>
      <p:cxnSp>
        <p:nvCxnSpPr>
          <p:cNvPr id="449" name="Google Shape;449;p41"/>
          <p:cNvCxnSpPr/>
          <p:nvPr/>
        </p:nvCxnSpPr>
        <p:spPr>
          <a:xfrm rot="10800000">
            <a:off x="10399207" y="571096"/>
            <a:ext cx="1518084" cy="0"/>
          </a:xfrm>
          <a:prstGeom prst="straightConnector1">
            <a:avLst/>
          </a:prstGeom>
          <a:noFill/>
          <a:ln w="9525" cap="flat" cmpd="sng">
            <a:solidFill>
              <a:schemeClr val="lt1"/>
            </a:solidFill>
            <a:prstDash val="solid"/>
            <a:round/>
            <a:headEnd type="none" w="sm" len="sm"/>
            <a:tailEnd type="none" w="sm" len="sm"/>
          </a:ln>
        </p:spPr>
      </p:cxnSp>
      <p:sp>
        <p:nvSpPr>
          <p:cNvPr id="450" name="Google Shape;450;p41"/>
          <p:cNvSpPr txBox="1"/>
          <p:nvPr/>
        </p:nvSpPr>
        <p:spPr>
          <a:xfrm>
            <a:off x="10124501" y="663430"/>
            <a:ext cx="2067499"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2F2F2"/>
                </a:solidFill>
                <a:latin typeface="Arial Black"/>
                <a:ea typeface="Arial Black"/>
                <a:cs typeface="Arial Black"/>
                <a:sym typeface="Arial Black"/>
              </a:rPr>
              <a:t>Do </a:t>
            </a:r>
            <a:r>
              <a:rPr lang="en-US" sz="1800" b="0" i="0" u="none" strike="noStrike" cap="none">
                <a:solidFill>
                  <a:srgbClr val="F2F2F2"/>
                </a:solidFill>
                <a:latin typeface="Arial Narrow"/>
                <a:ea typeface="Arial Narrow"/>
                <a:cs typeface="Arial Narrow"/>
                <a:sym typeface="Arial Narrow"/>
              </a:rPr>
              <a:t>provide performance data in the requested format.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2F2F2"/>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2F2F2"/>
                </a:solidFill>
                <a:latin typeface="Arial Black"/>
                <a:ea typeface="Arial Black"/>
                <a:cs typeface="Arial Black"/>
                <a:sym typeface="Arial Black"/>
              </a:rPr>
              <a:t>Do</a:t>
            </a:r>
            <a:r>
              <a:rPr lang="en-US" sz="1800" b="0" i="0" u="none" strike="noStrike" cap="none">
                <a:solidFill>
                  <a:srgbClr val="F2F2F2"/>
                </a:solidFill>
                <a:latin typeface="Arial Narrow"/>
                <a:ea typeface="Arial Narrow"/>
                <a:cs typeface="Arial Narrow"/>
                <a:sym typeface="Arial Narrow"/>
              </a:rPr>
              <a:t> provide performance of the scaling baseline, not just scaling efficiency</a:t>
            </a:r>
            <a:endParaRPr sz="1400" b="0" i="0" u="none" strike="noStrike" cap="none">
              <a:solidFill>
                <a:srgbClr val="000000"/>
              </a:solidFill>
              <a:latin typeface="Arial"/>
              <a:ea typeface="Arial"/>
              <a:cs typeface="Arial"/>
              <a:sym typeface="Arial"/>
            </a:endParaRPr>
          </a:p>
        </p:txBody>
      </p:sp>
      <p:sp>
        <p:nvSpPr>
          <p:cNvPr id="451" name="Google Shape;451;p41"/>
          <p:cNvSpPr/>
          <p:nvPr/>
        </p:nvSpPr>
        <p:spPr>
          <a:xfrm>
            <a:off x="11960056" y="6404108"/>
            <a:ext cx="130595" cy="13059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42"/>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rgbClr val="00679A"/>
              </a:buClr>
              <a:buSzPts val="3400"/>
              <a:buFont typeface="Arial Black"/>
              <a:buNone/>
            </a:pPr>
            <a:r>
              <a:rPr lang="en-US"/>
              <a:t>Parallel Performance: Direct Evidence</a:t>
            </a:r>
            <a:endParaRPr/>
          </a:p>
        </p:txBody>
      </p:sp>
      <p:sp>
        <p:nvSpPr>
          <p:cNvPr id="457" name="Google Shape;457;p42"/>
          <p:cNvSpPr txBox="1">
            <a:spLocks noGrp="1"/>
          </p:cNvSpPr>
          <p:nvPr>
            <p:ph type="body" idx="4294967295"/>
          </p:nvPr>
        </p:nvSpPr>
        <p:spPr>
          <a:xfrm>
            <a:off x="1143000" y="2403291"/>
            <a:ext cx="9932988" cy="424732"/>
          </a:xfrm>
          <a:prstGeom prst="rect">
            <a:avLst/>
          </a:prstGeom>
          <a:noFill/>
          <a:ln>
            <a:noFill/>
          </a:ln>
        </p:spPr>
        <p:txBody>
          <a:bodyPr spcFirstLastPara="1" wrap="square" lIns="91425" tIns="45700" rIns="91425" bIns="45700" anchor="t" anchorCtr="0">
            <a:spAutoFit/>
          </a:bodyPr>
          <a:lstStyle/>
          <a:p>
            <a:pPr marL="230188" lvl="0" indent="-230188" algn="ctr" rtl="0">
              <a:lnSpc>
                <a:spcPct val="90000"/>
              </a:lnSpc>
              <a:spcBef>
                <a:spcPts val="0"/>
              </a:spcBef>
              <a:spcAft>
                <a:spcPts val="0"/>
              </a:spcAft>
              <a:buSzPts val="2400"/>
              <a:buNone/>
            </a:pPr>
            <a:r>
              <a:rPr lang="en-US" sz="2400" b="1">
                <a:solidFill>
                  <a:srgbClr val="366092"/>
                </a:solidFill>
              </a:rPr>
              <a:t>Pick the approach(es) relevant to your work and show results</a:t>
            </a:r>
            <a:endParaRPr/>
          </a:p>
        </p:txBody>
      </p:sp>
      <p:graphicFrame>
        <p:nvGraphicFramePr>
          <p:cNvPr id="458" name="Google Shape;458;p42"/>
          <p:cNvGraphicFramePr/>
          <p:nvPr/>
        </p:nvGraphicFramePr>
        <p:xfrm>
          <a:off x="819236" y="738516"/>
          <a:ext cx="3000000" cy="3000000"/>
        </p:xfrm>
        <a:graphic>
          <a:graphicData uri="http://schemas.openxmlformats.org/drawingml/2006/table">
            <a:tbl>
              <a:tblPr firstRow="1" bandRow="1">
                <a:noFill/>
                <a:tableStyleId>{4EC815B3-2DEA-46F0-8993-D0808E7A0A29}</a:tableStyleId>
              </a:tblPr>
              <a:tblGrid>
                <a:gridCol w="5223025">
                  <a:extLst>
                    <a:ext uri="{9D8B030D-6E8A-4147-A177-3AD203B41FA5}">
                      <a16:colId xmlns:a16="http://schemas.microsoft.com/office/drawing/2014/main" val="20000"/>
                    </a:ext>
                  </a:extLst>
                </a:gridCol>
                <a:gridCol w="5223025">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WEAK SCALING,</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Narrow"/>
                          <a:ea typeface="Arial Narrow"/>
                          <a:cs typeface="Arial Narrow"/>
                          <a:sym typeface="Arial Narrow"/>
                        </a:rPr>
                        <a:t>which is defined as how the solution time varies with the number of nodes for a fixed problem size </a:t>
                      </a:r>
                      <a:r>
                        <a:rPr lang="en-US" sz="1800" b="0" i="1" u="none" strike="noStrike" cap="none">
                          <a:solidFill>
                            <a:schemeClr val="lt1"/>
                          </a:solidFill>
                          <a:latin typeface="Arial Narrow"/>
                          <a:ea typeface="Arial Narrow"/>
                          <a:cs typeface="Arial Narrow"/>
                          <a:sym typeface="Arial Narrow"/>
                        </a:rPr>
                        <a:t>per node:</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STRONG SCALING, </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Narrow"/>
                          <a:ea typeface="Arial Narrow"/>
                          <a:cs typeface="Arial Narrow"/>
                          <a:sym typeface="Arial Narrow"/>
                        </a:rPr>
                        <a:t>which is defined as how the solution time varies with the number of nodes for a fixed </a:t>
                      </a:r>
                      <a:r>
                        <a:rPr lang="en-US" sz="1800" b="0" i="1" u="none" strike="noStrike" cap="none">
                          <a:solidFill>
                            <a:schemeClr val="lt1"/>
                          </a:solidFill>
                          <a:latin typeface="Arial Narrow"/>
                          <a:ea typeface="Arial Narrow"/>
                          <a:cs typeface="Arial Narrow"/>
                          <a:sym typeface="Arial Narrow"/>
                        </a:rPr>
                        <a:t>total</a:t>
                      </a:r>
                      <a:r>
                        <a:rPr lang="en-US" sz="1800" b="0" i="0" u="none" strike="noStrike" cap="none">
                          <a:solidFill>
                            <a:schemeClr val="lt1"/>
                          </a:solidFill>
                          <a:latin typeface="Arial Narrow"/>
                          <a:ea typeface="Arial Narrow"/>
                          <a:cs typeface="Arial Narrow"/>
                          <a:sym typeface="Arial Narrow"/>
                        </a:rPr>
                        <a:t> problem size:</a:t>
                      </a:r>
                      <a:endParaRPr sz="18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chemeClr val="dk1"/>
                        </a:buClr>
                        <a:buSzPts val="2000"/>
                        <a:buFont typeface="Arial Narrow"/>
                        <a:buNone/>
                      </a:pPr>
                      <a:r>
                        <a:rPr lang="en-US" sz="2000" u="none" strike="noStrike" cap="none"/>
                        <a:t>Increase problem size as resources </a:t>
                      </a:r>
                      <a:endParaRPr sz="1400" u="none" strike="noStrike" cap="none"/>
                    </a:p>
                    <a:p>
                      <a:pPr marL="0" marR="0" lvl="0" indent="0" algn="ctr" rtl="0">
                        <a:lnSpc>
                          <a:spcPct val="100000"/>
                        </a:lnSpc>
                        <a:spcBef>
                          <a:spcPts val="0"/>
                        </a:spcBef>
                        <a:spcAft>
                          <a:spcPts val="0"/>
                        </a:spcAft>
                        <a:buClr>
                          <a:schemeClr val="dk1"/>
                        </a:buClr>
                        <a:buSzPts val="2000"/>
                        <a:buFont typeface="Arial Narrow"/>
                        <a:buNone/>
                      </a:pPr>
                      <a:r>
                        <a:rPr lang="en-US" sz="2000" u="none" strike="noStrike" cap="none"/>
                        <a:t>are increased</a:t>
                      </a:r>
                      <a:endParaRPr sz="1400" u="none" strike="noStrike" cap="none"/>
                    </a:p>
                  </a:txBody>
                  <a:tcPr marL="91450" marR="91450" marT="45725" marB="45725">
                    <a:solidFill>
                      <a:srgbClr val="E9EDF4"/>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Increase resources (nodes) while doing the same computation</a:t>
                      </a:r>
                      <a:endParaRPr sz="1400" u="none" strike="noStrike" cap="none"/>
                    </a:p>
                  </a:txBody>
                  <a:tcPr marL="91450" marR="91450" marT="45725" marB="45725">
                    <a:solidFill>
                      <a:srgbClr val="E9EDF4"/>
                    </a:solidFill>
                  </a:tcPr>
                </a:tc>
                <a:extLst>
                  <a:ext uri="{0D108BD9-81ED-4DB2-BD59-A6C34878D82A}">
                    <a16:rowId xmlns:a16="http://schemas.microsoft.com/office/drawing/2014/main" val="10001"/>
                  </a:ext>
                </a:extLst>
              </a:tr>
            </a:tbl>
          </a:graphicData>
        </a:graphic>
      </p:graphicFrame>
      <p:pic>
        <p:nvPicPr>
          <p:cNvPr id="459" name="Google Shape;459;p42"/>
          <p:cNvPicPr preferRelativeResize="0"/>
          <p:nvPr/>
        </p:nvPicPr>
        <p:blipFill rotWithShape="1">
          <a:blip r:embed="rId3">
            <a:alphaModFix/>
          </a:blip>
          <a:srcRect/>
          <a:stretch/>
        </p:blipFill>
        <p:spPr>
          <a:xfrm>
            <a:off x="1857257" y="2801796"/>
            <a:ext cx="3888647" cy="2913201"/>
          </a:xfrm>
          <a:prstGeom prst="rect">
            <a:avLst/>
          </a:prstGeom>
          <a:noFill/>
          <a:ln>
            <a:noFill/>
          </a:ln>
        </p:spPr>
      </p:pic>
      <p:pic>
        <p:nvPicPr>
          <p:cNvPr id="460" name="Google Shape;460;p42"/>
          <p:cNvPicPr preferRelativeResize="0"/>
          <p:nvPr/>
        </p:nvPicPr>
        <p:blipFill rotWithShape="1">
          <a:blip r:embed="rId4">
            <a:alphaModFix/>
          </a:blip>
          <a:srcRect/>
          <a:stretch/>
        </p:blipFill>
        <p:spPr>
          <a:xfrm>
            <a:off x="6334198" y="2801796"/>
            <a:ext cx="3888647" cy="2913201"/>
          </a:xfrm>
          <a:prstGeom prst="rect">
            <a:avLst/>
          </a:prstGeom>
          <a:noFill/>
          <a:ln>
            <a:noFill/>
          </a:ln>
        </p:spPr>
      </p:pic>
      <p:sp>
        <p:nvSpPr>
          <p:cNvPr id="461" name="Google Shape;461;p42"/>
          <p:cNvSpPr/>
          <p:nvPr/>
        </p:nvSpPr>
        <p:spPr>
          <a:xfrm>
            <a:off x="11960056" y="6404108"/>
            <a:ext cx="130595" cy="13059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2" name="Google Shape;462;p42"/>
          <p:cNvSpPr txBox="1"/>
          <p:nvPr/>
        </p:nvSpPr>
        <p:spPr>
          <a:xfrm>
            <a:off x="1382487" y="5714997"/>
            <a:ext cx="9808027"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Narrow"/>
                <a:ea typeface="Arial Narrow"/>
                <a:cs typeface="Arial Narrow"/>
                <a:sym typeface="Arial Narrow"/>
              </a:rPr>
              <a:t>Note: the axes could be samples per second or throughput versus number of nodes. For Data and AI applications, show the scaling (e.g., for convergence) dependence on factors such as hyperparameters and discuss scientific impact</a:t>
            </a:r>
            <a:r>
              <a:rPr lang="en-US" sz="20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71"/>
          <p:cNvSpPr/>
          <p:nvPr/>
        </p:nvSpPr>
        <p:spPr>
          <a:xfrm>
            <a:off x="1007925" y="1769782"/>
            <a:ext cx="4762500" cy="4572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9" name="Google Shape;79;p71"/>
          <p:cNvSpPr/>
          <p:nvPr/>
        </p:nvSpPr>
        <p:spPr>
          <a:xfrm>
            <a:off x="2493141" y="835062"/>
            <a:ext cx="1869440" cy="1869440"/>
          </a:xfrm>
          <a:prstGeom prst="ellipse">
            <a:avLst/>
          </a:prstGeom>
          <a:noFill/>
          <a:ln w="13017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0" name="Google Shape;80;p71"/>
          <p:cNvSpPr txBox="1">
            <a:spLocks noGrp="1"/>
          </p:cNvSpPr>
          <p:nvPr>
            <p:ph type="title"/>
          </p:nvPr>
        </p:nvSpPr>
        <p:spPr>
          <a:xfrm>
            <a:off x="148272" y="177114"/>
            <a:ext cx="7179628" cy="550151"/>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Clr>
                <a:schemeClr val="dk2"/>
              </a:buClr>
              <a:buSzPts val="3400"/>
              <a:buFont typeface="Arial Black"/>
              <a:buNone/>
            </a:pPr>
            <a:r>
              <a:rPr lang="en-US"/>
              <a:t>New and Renewal Proposals</a:t>
            </a:r>
            <a:endParaRPr>
              <a:solidFill>
                <a:srgbClr val="FF0000"/>
              </a:solidFill>
              <a:highlight>
                <a:srgbClr val="FFFF00"/>
              </a:highlight>
            </a:endParaRPr>
          </a:p>
        </p:txBody>
      </p:sp>
      <p:sp>
        <p:nvSpPr>
          <p:cNvPr id="81" name="Google Shape;81;p71"/>
          <p:cNvSpPr txBox="1"/>
          <p:nvPr/>
        </p:nvSpPr>
        <p:spPr>
          <a:xfrm>
            <a:off x="1225079" y="2639971"/>
            <a:ext cx="4328191" cy="3597342"/>
          </a:xfrm>
          <a:prstGeom prst="rect">
            <a:avLst/>
          </a:prstGeom>
          <a:noFill/>
          <a:ln>
            <a:noFill/>
          </a:ln>
        </p:spPr>
        <p:txBody>
          <a:bodyPr spcFirstLastPara="1" wrap="square" lIns="0" tIns="0" rIns="0" bIns="60950" anchor="t" anchorCtr="0">
            <a:noAutofit/>
          </a:bodyPr>
          <a:lstStyle/>
          <a:p>
            <a:pPr marL="0" marR="0" lvl="0" indent="0" algn="l" rtl="0">
              <a:lnSpc>
                <a:spcPct val="100000"/>
              </a:lnSpc>
              <a:spcBef>
                <a:spcPts val="0"/>
              </a:spcBef>
              <a:spcAft>
                <a:spcPts val="0"/>
              </a:spcAft>
              <a:buClr>
                <a:srgbClr val="000000"/>
              </a:buClr>
              <a:buSzPts val="2600"/>
              <a:buFont typeface="Noto Sans Symbols"/>
              <a:buNone/>
            </a:pPr>
            <a:r>
              <a:rPr lang="en-US" sz="2600" b="1" i="0" u="none" strike="noStrike" cap="none">
                <a:solidFill>
                  <a:srgbClr val="333533"/>
                </a:solidFill>
                <a:latin typeface="Arial"/>
                <a:ea typeface="Arial"/>
                <a:cs typeface="Arial"/>
                <a:sym typeface="Arial"/>
              </a:rPr>
              <a:t>Eligibility</a:t>
            </a:r>
            <a:endParaRPr sz="1400" b="0" i="0" u="none" strike="noStrike" cap="none">
              <a:solidFill>
                <a:srgbClr val="000000"/>
              </a:solidFill>
              <a:latin typeface="Arial"/>
              <a:ea typeface="Arial"/>
              <a:cs typeface="Arial"/>
              <a:sym typeface="Arial"/>
            </a:endParaRPr>
          </a:p>
          <a:p>
            <a:pPr marL="173038" marR="0" lvl="0" indent="-173038" algn="l" rtl="0">
              <a:lnSpc>
                <a:spcPct val="100000"/>
              </a:lnSpc>
              <a:spcBef>
                <a:spcPts val="600"/>
              </a:spcBef>
              <a:spcAft>
                <a:spcPts val="0"/>
              </a:spcAft>
              <a:buClr>
                <a:srgbClr val="000000"/>
              </a:buClr>
              <a:buSzPts val="2200"/>
              <a:buFont typeface="Noto Sans Symbols"/>
              <a:buChar char="▪"/>
            </a:pPr>
            <a:r>
              <a:rPr lang="en-US" sz="2200" b="0" i="0" u="none" strike="noStrike" cap="none">
                <a:solidFill>
                  <a:srgbClr val="333533"/>
                </a:solidFill>
                <a:latin typeface="Arial"/>
                <a:ea typeface="Arial"/>
                <a:cs typeface="Arial"/>
                <a:sym typeface="Arial"/>
              </a:rPr>
              <a:t>PI without current active proposal</a:t>
            </a:r>
            <a:endParaRPr sz="1400" b="0" i="0" u="none" strike="noStrike" cap="none">
              <a:solidFill>
                <a:srgbClr val="000000"/>
              </a:solidFill>
              <a:latin typeface="Arial"/>
              <a:ea typeface="Arial"/>
              <a:cs typeface="Arial"/>
              <a:sym typeface="Arial"/>
            </a:endParaRPr>
          </a:p>
          <a:p>
            <a:pPr marL="173038" marR="0" lvl="0" indent="-173038" algn="l" rtl="0">
              <a:lnSpc>
                <a:spcPct val="100000"/>
              </a:lnSpc>
              <a:spcBef>
                <a:spcPts val="600"/>
              </a:spcBef>
              <a:spcAft>
                <a:spcPts val="0"/>
              </a:spcAft>
              <a:buClr>
                <a:srgbClr val="000000"/>
              </a:buClr>
              <a:buSzPts val="2200"/>
              <a:buFont typeface="Noto Sans Symbols"/>
              <a:buChar char="▪"/>
            </a:pPr>
            <a:r>
              <a:rPr lang="en-US" sz="2200" b="0" i="0" u="none" strike="noStrike" cap="none">
                <a:solidFill>
                  <a:srgbClr val="333533"/>
                </a:solidFill>
                <a:latin typeface="Arial"/>
                <a:ea typeface="Arial"/>
                <a:cs typeface="Arial"/>
                <a:sym typeface="Arial"/>
              </a:rPr>
              <a:t>PI with current active proposal in Year 1, 2 or 3 to end in 202</a:t>
            </a:r>
            <a:r>
              <a:rPr lang="en-US" sz="2200">
                <a:solidFill>
                  <a:srgbClr val="333533"/>
                </a:solidFill>
              </a:rPr>
              <a:t>5</a:t>
            </a:r>
            <a:endParaRPr sz="1400" b="0" i="0" u="none" strike="noStrike" cap="none">
              <a:solidFill>
                <a:srgbClr val="000000"/>
              </a:solidFill>
              <a:latin typeface="Arial"/>
              <a:ea typeface="Arial"/>
              <a:cs typeface="Arial"/>
              <a:sym typeface="Arial"/>
            </a:endParaRPr>
          </a:p>
          <a:p>
            <a:pPr marL="173038" marR="0" lvl="0" indent="-173038" algn="l" rtl="0">
              <a:lnSpc>
                <a:spcPct val="100000"/>
              </a:lnSpc>
              <a:spcBef>
                <a:spcPts val="600"/>
              </a:spcBef>
              <a:spcAft>
                <a:spcPts val="0"/>
              </a:spcAft>
              <a:buClr>
                <a:srgbClr val="000000"/>
              </a:buClr>
              <a:buSzPts val="2200"/>
              <a:buFont typeface="Noto Sans Symbols"/>
              <a:buChar char="▪"/>
            </a:pPr>
            <a:r>
              <a:rPr lang="en-US" sz="2200" b="0" i="0" u="none" strike="noStrike" cap="none">
                <a:solidFill>
                  <a:srgbClr val="333533"/>
                </a:solidFill>
                <a:latin typeface="Arial"/>
                <a:ea typeface="Arial"/>
                <a:cs typeface="Arial"/>
                <a:sym typeface="Arial"/>
              </a:rPr>
              <a:t>PI with current active proposal and not eligible for renewal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50"/>
              <a:buFont typeface="Noto Sans Symbols"/>
              <a:buNone/>
            </a:pPr>
            <a:endParaRPr sz="1450" b="0" i="0" u="none" strike="noStrike" cap="none">
              <a:solidFill>
                <a:srgbClr val="333533"/>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600"/>
              <a:buFont typeface="Noto Sans Symbols"/>
              <a:buNone/>
            </a:pPr>
            <a:r>
              <a:rPr lang="en-US" sz="2600" b="1" i="0" u="none" strike="noStrike" cap="none">
                <a:solidFill>
                  <a:srgbClr val="333533"/>
                </a:solidFill>
                <a:latin typeface="Arial"/>
                <a:ea typeface="Arial"/>
                <a:cs typeface="Arial"/>
                <a:sym typeface="Arial"/>
              </a:rPr>
              <a:t>Deadline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200"/>
              <a:buFont typeface="Noto Sans Symbols"/>
              <a:buNone/>
            </a:pPr>
            <a:r>
              <a:rPr lang="en-US" sz="2200" b="0" i="0" u="none" strike="noStrike" cap="none">
                <a:solidFill>
                  <a:srgbClr val="333533"/>
                </a:solidFill>
                <a:latin typeface="Arial"/>
                <a:ea typeface="Arial"/>
                <a:cs typeface="Arial"/>
                <a:sym typeface="Arial"/>
              </a:rPr>
              <a:t>June </a:t>
            </a:r>
            <a:r>
              <a:rPr lang="en-US" sz="2200">
                <a:solidFill>
                  <a:srgbClr val="333533"/>
                </a:solidFill>
              </a:rPr>
              <a:t>16</a:t>
            </a:r>
            <a:r>
              <a:rPr lang="en-US" sz="2200" b="0" i="0" u="none" strike="noStrike" cap="none">
                <a:solidFill>
                  <a:srgbClr val="333533"/>
                </a:solidFill>
                <a:latin typeface="Arial"/>
                <a:ea typeface="Arial"/>
                <a:cs typeface="Arial"/>
                <a:sym typeface="Arial"/>
              </a:rPr>
              <a:t>, 202</a:t>
            </a:r>
            <a:r>
              <a:rPr lang="en-US" sz="2200">
                <a:solidFill>
                  <a:srgbClr val="333533"/>
                </a:solidFill>
              </a:rPr>
              <a:t>5</a:t>
            </a:r>
            <a:endParaRPr sz="1400" b="0" i="0" u="none" strike="noStrike" cap="none">
              <a:solidFill>
                <a:srgbClr val="000000"/>
              </a:solidFill>
              <a:latin typeface="Arial"/>
              <a:ea typeface="Arial"/>
              <a:cs typeface="Arial"/>
              <a:sym typeface="Arial"/>
            </a:endParaRPr>
          </a:p>
        </p:txBody>
      </p:sp>
      <p:sp>
        <p:nvSpPr>
          <p:cNvPr id="82" name="Google Shape;82;p71"/>
          <p:cNvSpPr/>
          <p:nvPr/>
        </p:nvSpPr>
        <p:spPr>
          <a:xfrm>
            <a:off x="6377939" y="1748023"/>
            <a:ext cx="4762499" cy="4572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3" name="Google Shape;83;p71"/>
          <p:cNvSpPr/>
          <p:nvPr/>
        </p:nvSpPr>
        <p:spPr>
          <a:xfrm>
            <a:off x="2581122" y="910246"/>
            <a:ext cx="1719072" cy="1719072"/>
          </a:xfrm>
          <a:prstGeom prst="ellipse">
            <a:avLst/>
          </a:prstGeom>
          <a:solidFill>
            <a:schemeClr val="lt1"/>
          </a:solidFill>
          <a:ln w="38100" cap="flat" cmpd="sng">
            <a:solidFill>
              <a:srgbClr val="2D2D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4" name="Google Shape;84;p71"/>
          <p:cNvSpPr txBox="1"/>
          <p:nvPr/>
        </p:nvSpPr>
        <p:spPr>
          <a:xfrm>
            <a:off x="2643509" y="1496938"/>
            <a:ext cx="1594298" cy="550151"/>
          </a:xfrm>
          <a:prstGeom prst="rect">
            <a:avLst/>
          </a:prstGeom>
          <a:noFill/>
          <a:ln>
            <a:noFill/>
          </a:ln>
        </p:spPr>
        <p:txBody>
          <a:bodyPr spcFirstLastPara="1" wrap="square" lIns="91425" tIns="45700" rIns="91425" bIns="45700" anchor="t" anchorCtr="0">
            <a:noAutofit/>
          </a:bodyPr>
          <a:lstStyle/>
          <a:p>
            <a:pPr marL="0" marR="0" lvl="0" indent="0" algn="ctr" rtl="0">
              <a:lnSpc>
                <a:spcPct val="95000"/>
              </a:lnSpc>
              <a:spcBef>
                <a:spcPts val="0"/>
              </a:spcBef>
              <a:spcAft>
                <a:spcPts val="0"/>
              </a:spcAft>
              <a:buClr>
                <a:schemeClr val="dk2"/>
              </a:buClr>
              <a:buSzPts val="3400"/>
              <a:buFont typeface="Arial Black"/>
              <a:buNone/>
            </a:pPr>
            <a:r>
              <a:rPr lang="en-US" sz="2600" b="0" i="0" u="none" strike="noStrike" cap="none">
                <a:solidFill>
                  <a:schemeClr val="dk2"/>
                </a:solidFill>
                <a:latin typeface="Arial Black"/>
                <a:ea typeface="Arial Black"/>
                <a:cs typeface="Arial Black"/>
                <a:sym typeface="Arial Black"/>
              </a:rPr>
              <a:t>New</a:t>
            </a:r>
            <a:endParaRPr sz="2600" b="0" i="0" u="none" strike="noStrike" cap="none">
              <a:solidFill>
                <a:srgbClr val="FF0000"/>
              </a:solidFill>
              <a:highlight>
                <a:srgbClr val="FFFF00"/>
              </a:highlight>
              <a:latin typeface="Arial Black"/>
              <a:ea typeface="Arial Black"/>
              <a:cs typeface="Arial Black"/>
              <a:sym typeface="Arial Black"/>
            </a:endParaRPr>
          </a:p>
        </p:txBody>
      </p:sp>
      <p:sp>
        <p:nvSpPr>
          <p:cNvPr id="85" name="Google Shape;85;p71"/>
          <p:cNvSpPr/>
          <p:nvPr/>
        </p:nvSpPr>
        <p:spPr>
          <a:xfrm>
            <a:off x="7749084" y="845715"/>
            <a:ext cx="1869440" cy="1869440"/>
          </a:xfrm>
          <a:prstGeom prst="ellipse">
            <a:avLst/>
          </a:prstGeom>
          <a:noFill/>
          <a:ln w="13017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6" name="Google Shape;86;p71"/>
          <p:cNvSpPr/>
          <p:nvPr/>
        </p:nvSpPr>
        <p:spPr>
          <a:xfrm>
            <a:off x="7829419" y="920899"/>
            <a:ext cx="1719072" cy="1719072"/>
          </a:xfrm>
          <a:prstGeom prst="ellipse">
            <a:avLst/>
          </a:prstGeom>
          <a:solidFill>
            <a:schemeClr val="lt1"/>
          </a:solidFill>
          <a:ln w="38100" cap="flat" cmpd="sng">
            <a:solidFill>
              <a:srgbClr val="CF3B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7" name="Google Shape;87;p71"/>
          <p:cNvSpPr txBox="1"/>
          <p:nvPr/>
        </p:nvSpPr>
        <p:spPr>
          <a:xfrm>
            <a:off x="7627614" y="1559960"/>
            <a:ext cx="2145164" cy="550151"/>
          </a:xfrm>
          <a:prstGeom prst="rect">
            <a:avLst/>
          </a:prstGeom>
          <a:noFill/>
          <a:ln>
            <a:noFill/>
          </a:ln>
        </p:spPr>
        <p:txBody>
          <a:bodyPr spcFirstLastPara="1" wrap="square" lIns="91425" tIns="45700" rIns="91425" bIns="45700" anchor="t" anchorCtr="0">
            <a:noAutofit/>
          </a:bodyPr>
          <a:lstStyle/>
          <a:p>
            <a:pPr marL="0" marR="0" lvl="0" indent="0" algn="ctr" rtl="0">
              <a:lnSpc>
                <a:spcPct val="95000"/>
              </a:lnSpc>
              <a:spcBef>
                <a:spcPts val="0"/>
              </a:spcBef>
              <a:spcAft>
                <a:spcPts val="0"/>
              </a:spcAft>
              <a:buClr>
                <a:schemeClr val="dk2"/>
              </a:buClr>
              <a:buSzPts val="3400"/>
              <a:buFont typeface="Arial Black"/>
              <a:buNone/>
            </a:pPr>
            <a:r>
              <a:rPr lang="en-US" sz="2600" b="0" i="0" u="none" strike="noStrike" cap="none">
                <a:solidFill>
                  <a:schemeClr val="dk2"/>
                </a:solidFill>
                <a:latin typeface="Arial Black"/>
                <a:ea typeface="Arial Black"/>
                <a:cs typeface="Arial Black"/>
                <a:sym typeface="Arial Black"/>
              </a:rPr>
              <a:t>Renewal</a:t>
            </a:r>
            <a:endParaRPr sz="2600" b="0" i="0" u="none" strike="noStrike" cap="none">
              <a:solidFill>
                <a:srgbClr val="FF0000"/>
              </a:solidFill>
              <a:highlight>
                <a:srgbClr val="FFFF00"/>
              </a:highlight>
              <a:latin typeface="Arial Black"/>
              <a:ea typeface="Arial Black"/>
              <a:cs typeface="Arial Black"/>
              <a:sym typeface="Arial Black"/>
            </a:endParaRPr>
          </a:p>
        </p:txBody>
      </p:sp>
      <p:sp>
        <p:nvSpPr>
          <p:cNvPr id="88" name="Google Shape;88;p71"/>
          <p:cNvSpPr txBox="1"/>
          <p:nvPr/>
        </p:nvSpPr>
        <p:spPr>
          <a:xfrm>
            <a:off x="6631938" y="2639971"/>
            <a:ext cx="4254500" cy="3597342"/>
          </a:xfrm>
          <a:prstGeom prst="rect">
            <a:avLst/>
          </a:prstGeom>
          <a:noFill/>
          <a:ln>
            <a:noFill/>
          </a:ln>
        </p:spPr>
        <p:txBody>
          <a:bodyPr spcFirstLastPara="1" wrap="square" lIns="0" tIns="0" rIns="0" bIns="60950" anchor="t" anchorCtr="0">
            <a:noAutofit/>
          </a:bodyPr>
          <a:lstStyle/>
          <a:p>
            <a:pPr marL="0" marR="0" lvl="0" indent="0" algn="l" rtl="0">
              <a:lnSpc>
                <a:spcPct val="100000"/>
              </a:lnSpc>
              <a:spcBef>
                <a:spcPts val="0"/>
              </a:spcBef>
              <a:spcAft>
                <a:spcPts val="0"/>
              </a:spcAft>
              <a:buClr>
                <a:srgbClr val="000000"/>
              </a:buClr>
              <a:buSzPts val="2600"/>
              <a:buFont typeface="Noto Sans Symbols"/>
              <a:buNone/>
            </a:pPr>
            <a:r>
              <a:rPr lang="en-US" sz="2600" b="1" i="0" u="none" strike="noStrike" cap="none">
                <a:solidFill>
                  <a:srgbClr val="333533"/>
                </a:solidFill>
                <a:latin typeface="Arial"/>
                <a:ea typeface="Arial"/>
                <a:cs typeface="Arial"/>
                <a:sym typeface="Arial"/>
              </a:rPr>
              <a:t>Eligibility</a:t>
            </a:r>
            <a:endParaRPr sz="1400" b="0" i="0" u="none" strike="noStrike" cap="none">
              <a:solidFill>
                <a:srgbClr val="000000"/>
              </a:solidFill>
              <a:latin typeface="Arial"/>
              <a:ea typeface="Arial"/>
              <a:cs typeface="Arial"/>
              <a:sym typeface="Arial"/>
            </a:endParaRPr>
          </a:p>
          <a:p>
            <a:pPr marL="173038" marR="0" lvl="0" indent="-173038" algn="l" rtl="0">
              <a:lnSpc>
                <a:spcPct val="100000"/>
              </a:lnSpc>
              <a:spcBef>
                <a:spcPts val="600"/>
              </a:spcBef>
              <a:spcAft>
                <a:spcPts val="0"/>
              </a:spcAft>
              <a:buClr>
                <a:srgbClr val="000000"/>
              </a:buClr>
              <a:buSzPts val="2200"/>
              <a:buFont typeface="Noto Sans Symbols"/>
              <a:buChar char="▪"/>
            </a:pPr>
            <a:r>
              <a:rPr lang="en-US" sz="2200" b="0" i="0" u="none" strike="noStrike" cap="none">
                <a:solidFill>
                  <a:srgbClr val="333533"/>
                </a:solidFill>
                <a:latin typeface="Arial"/>
                <a:ea typeface="Arial"/>
                <a:cs typeface="Arial"/>
                <a:sym typeface="Arial"/>
              </a:rPr>
              <a:t>PI with current active proposal in Year 1 or 2 and eligible</a:t>
            </a:r>
            <a:r>
              <a:rPr lang="en-US" sz="2200" b="0" i="0" u="none" strike="noStrike" cap="none" baseline="30000">
                <a:solidFill>
                  <a:srgbClr val="333533"/>
                </a:solidFill>
                <a:latin typeface="Arial"/>
                <a:ea typeface="Arial"/>
                <a:cs typeface="Arial"/>
                <a:sym typeface="Arial"/>
              </a:rPr>
              <a:t>(*)</a:t>
            </a:r>
            <a:r>
              <a:rPr lang="en-US" sz="2200" b="0" i="0" u="none" strike="noStrike" cap="none">
                <a:solidFill>
                  <a:srgbClr val="333533"/>
                </a:solidFill>
                <a:latin typeface="Arial"/>
                <a:ea typeface="Arial"/>
                <a:cs typeface="Arial"/>
                <a:sym typeface="Arial"/>
              </a:rPr>
              <a:t> to submit a renewal proposal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600"/>
              <a:buFont typeface="Noto Sans Symbols"/>
              <a:buNone/>
            </a:pPr>
            <a:endParaRPr sz="600" b="0" i="0" u="none" strike="noStrike" cap="none">
              <a:solidFill>
                <a:srgbClr val="333533"/>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Noto Sans Symbols"/>
              <a:buNone/>
            </a:pPr>
            <a:r>
              <a:rPr lang="en-US" sz="1400" b="0" i="0" u="none" strike="noStrike" cap="none" baseline="30000">
                <a:solidFill>
                  <a:srgbClr val="333533"/>
                </a:solidFill>
                <a:latin typeface="Arial"/>
                <a:ea typeface="Arial"/>
                <a:cs typeface="Arial"/>
                <a:sym typeface="Arial"/>
              </a:rPr>
              <a:t>(*)</a:t>
            </a:r>
            <a:r>
              <a:rPr lang="en-US" sz="1400" b="0" i="0" u="none" strike="noStrike" cap="none">
                <a:solidFill>
                  <a:srgbClr val="333533"/>
                </a:solidFill>
                <a:latin typeface="Arial"/>
                <a:ea typeface="Arial"/>
                <a:cs typeface="Arial"/>
                <a:sym typeface="Arial"/>
              </a:rPr>
              <a:t> PI will receive a notification from INCITE Program Manager with approval to submit a renewal.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50"/>
              <a:buFont typeface="Noto Sans Symbols"/>
              <a:buNone/>
            </a:pPr>
            <a:endParaRPr sz="1450" b="0" i="0" u="none" strike="noStrike" cap="none">
              <a:solidFill>
                <a:srgbClr val="333533"/>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400"/>
              <a:buFont typeface="Noto Sans Symbols"/>
              <a:buNone/>
            </a:pPr>
            <a:endParaRPr sz="400" b="0" i="0" u="none" strike="noStrike" cap="none">
              <a:solidFill>
                <a:srgbClr val="333533"/>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600"/>
              <a:buFont typeface="Noto Sans Symbols"/>
              <a:buNone/>
            </a:pPr>
            <a:r>
              <a:rPr lang="en-US" sz="2600" b="1" i="0" u="none" strike="noStrike" cap="none">
                <a:solidFill>
                  <a:srgbClr val="333533"/>
                </a:solidFill>
                <a:latin typeface="Arial"/>
                <a:ea typeface="Arial"/>
                <a:cs typeface="Arial"/>
                <a:sym typeface="Arial"/>
              </a:rPr>
              <a:t>Deadline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200"/>
              <a:buFont typeface="Noto Sans Symbols"/>
              <a:buNone/>
            </a:pPr>
            <a:r>
              <a:rPr lang="en-US" sz="2200" b="0" i="0" u="none" strike="noStrike" cap="none">
                <a:solidFill>
                  <a:srgbClr val="333533"/>
                </a:solidFill>
                <a:latin typeface="Arial"/>
                <a:ea typeface="Arial"/>
                <a:cs typeface="Arial"/>
                <a:sym typeface="Arial"/>
              </a:rPr>
              <a:t>July </a:t>
            </a:r>
            <a:r>
              <a:rPr lang="en-US" sz="2200">
                <a:solidFill>
                  <a:srgbClr val="333533"/>
                </a:solidFill>
              </a:rPr>
              <a:t>21</a:t>
            </a:r>
            <a:r>
              <a:rPr lang="en-US" sz="2200" b="0" i="0" u="none" strike="noStrike" cap="none">
                <a:solidFill>
                  <a:srgbClr val="333533"/>
                </a:solidFill>
                <a:latin typeface="Arial"/>
                <a:ea typeface="Arial"/>
                <a:cs typeface="Arial"/>
                <a:sym typeface="Arial"/>
              </a:rPr>
              <a:t>, 202</a:t>
            </a:r>
            <a:r>
              <a:rPr lang="en-US" sz="2200">
                <a:solidFill>
                  <a:srgbClr val="333533"/>
                </a:solidFill>
              </a:rPr>
              <a:t>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43"/>
          <p:cNvSpPr txBox="1">
            <a:spLocks noGrp="1"/>
          </p:cNvSpPr>
          <p:nvPr>
            <p:ph type="title"/>
          </p:nvPr>
        </p:nvSpPr>
        <p:spPr>
          <a:xfrm>
            <a:off x="148272" y="177114"/>
            <a:ext cx="10972800" cy="1645066"/>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More About our Ensemble Policy</a:t>
            </a:r>
            <a:br>
              <a:rPr lang="en-US"/>
            </a:br>
            <a:r>
              <a:rPr lang="en-US" sz="2400">
                <a:solidFill>
                  <a:srgbClr val="000000"/>
                </a:solidFill>
              </a:rPr>
              <a:t>“Can I meet the computationally intensive criterion </a:t>
            </a:r>
            <a:br>
              <a:rPr lang="en-US" sz="2400">
                <a:solidFill>
                  <a:srgbClr val="000000"/>
                </a:solidFill>
              </a:rPr>
            </a:br>
            <a:r>
              <a:rPr lang="en-US" sz="2400">
                <a:solidFill>
                  <a:srgbClr val="000000"/>
                </a:solidFill>
              </a:rPr>
              <a:t>by loosely coupling my jobs?”</a:t>
            </a:r>
            <a:br>
              <a:rPr lang="en-US" sz="2400">
                <a:solidFill>
                  <a:srgbClr val="000000"/>
                </a:solidFill>
              </a:rPr>
            </a:br>
            <a:endParaRPr sz="2400">
              <a:solidFill>
                <a:srgbClr val="000000"/>
              </a:solidFill>
            </a:endParaRPr>
          </a:p>
        </p:txBody>
      </p:sp>
      <p:sp>
        <p:nvSpPr>
          <p:cNvPr id="468" name="Google Shape;468;p43"/>
          <p:cNvSpPr txBox="1">
            <a:spLocks noGrp="1"/>
          </p:cNvSpPr>
          <p:nvPr>
            <p:ph type="body" idx="1"/>
          </p:nvPr>
        </p:nvSpPr>
        <p:spPr>
          <a:xfrm>
            <a:off x="609600" y="1600201"/>
            <a:ext cx="5092700" cy="1972848"/>
          </a:xfrm>
          <a:prstGeom prst="rect">
            <a:avLst/>
          </a:prstGeom>
          <a:noFill/>
          <a:ln>
            <a:noFill/>
          </a:ln>
        </p:spPr>
        <p:txBody>
          <a:bodyPr spcFirstLastPara="1" wrap="square" lIns="91425" tIns="45700" rIns="91425" bIns="45700" anchor="t" anchorCtr="0">
            <a:spAutoFit/>
          </a:bodyPr>
          <a:lstStyle/>
          <a:p>
            <a:pPr marL="230188" lvl="0" indent="-230188" algn="l" rtl="0">
              <a:lnSpc>
                <a:spcPct val="100000"/>
              </a:lnSpc>
              <a:spcBef>
                <a:spcPts val="0"/>
              </a:spcBef>
              <a:spcAft>
                <a:spcPts val="0"/>
              </a:spcAft>
              <a:buSzPts val="2800"/>
              <a:buChar char="•"/>
            </a:pPr>
            <a:r>
              <a:rPr lang="en-US"/>
              <a:t>Possibly “yes”</a:t>
            </a:r>
            <a:endParaRPr/>
          </a:p>
          <a:p>
            <a:pPr marL="625475" lvl="1" indent="-279400" algn="l" rtl="0">
              <a:lnSpc>
                <a:spcPct val="100000"/>
              </a:lnSpc>
              <a:spcBef>
                <a:spcPts val="800"/>
              </a:spcBef>
              <a:spcAft>
                <a:spcPts val="0"/>
              </a:spcAft>
              <a:buClr>
                <a:schemeClr val="dk1"/>
              </a:buClr>
              <a:buSzPts val="2200"/>
              <a:buChar char="–"/>
            </a:pPr>
            <a:r>
              <a:rPr lang="en-US" sz="2200"/>
              <a:t>If you require large numbers of discrete or loosely coupled simulations where time-to-solution is an untenable pacing issue, </a:t>
            </a:r>
            <a:r>
              <a:rPr lang="en-US" sz="2200" b="1" u="sng"/>
              <a:t>and</a:t>
            </a:r>
            <a:endParaRPr/>
          </a:p>
          <a:p>
            <a:pPr marL="625475" lvl="1" indent="-279400" algn="l" rtl="0">
              <a:lnSpc>
                <a:spcPct val="100000"/>
              </a:lnSpc>
              <a:spcBef>
                <a:spcPts val="800"/>
              </a:spcBef>
              <a:spcAft>
                <a:spcPts val="0"/>
              </a:spcAft>
              <a:buClr>
                <a:schemeClr val="dk1"/>
              </a:buClr>
              <a:buSzPts val="2200"/>
              <a:buChar char="–"/>
            </a:pPr>
            <a:r>
              <a:rPr lang="en-US" sz="2200"/>
              <a:t>If a software workflow solution (e.g., pre- and post-processing scripts that automate run management and analysis) is provided to facilitate this volume of work.</a:t>
            </a:r>
            <a:endParaRPr/>
          </a:p>
        </p:txBody>
      </p:sp>
      <p:sp>
        <p:nvSpPr>
          <p:cNvPr id="469" name="Google Shape;469;p43"/>
          <p:cNvSpPr txBox="1">
            <a:spLocks noGrp="1"/>
          </p:cNvSpPr>
          <p:nvPr>
            <p:ph type="body" idx="2"/>
          </p:nvPr>
        </p:nvSpPr>
        <p:spPr>
          <a:xfrm>
            <a:off x="5727700" y="1600201"/>
            <a:ext cx="4330700" cy="2929007"/>
          </a:xfrm>
          <a:prstGeom prst="rect">
            <a:avLst/>
          </a:prstGeom>
          <a:noFill/>
          <a:ln>
            <a:noFill/>
          </a:ln>
        </p:spPr>
        <p:txBody>
          <a:bodyPr spcFirstLastPara="1" wrap="square" lIns="91425" tIns="45700" rIns="91425" bIns="45700" anchor="t" anchorCtr="0">
            <a:spAutoFit/>
          </a:bodyPr>
          <a:lstStyle/>
          <a:p>
            <a:pPr marL="230188" lvl="0" indent="-230188" algn="l" rtl="0">
              <a:lnSpc>
                <a:spcPct val="100000"/>
              </a:lnSpc>
              <a:spcBef>
                <a:spcPts val="0"/>
              </a:spcBef>
              <a:spcAft>
                <a:spcPts val="0"/>
              </a:spcAft>
              <a:buSzPts val="2800"/>
              <a:buChar char="•"/>
            </a:pPr>
            <a:r>
              <a:rPr lang="en-US"/>
              <a:t>Probably “no”</a:t>
            </a:r>
            <a:endParaRPr/>
          </a:p>
          <a:p>
            <a:pPr marL="625475" lvl="1" indent="-279400" algn="l" rtl="0">
              <a:lnSpc>
                <a:spcPct val="100000"/>
              </a:lnSpc>
              <a:spcBef>
                <a:spcPts val="800"/>
              </a:spcBef>
              <a:spcAft>
                <a:spcPts val="0"/>
              </a:spcAft>
              <a:buClr>
                <a:schemeClr val="dk1"/>
              </a:buClr>
              <a:buSzPts val="2200"/>
              <a:buChar char="–"/>
            </a:pPr>
            <a:r>
              <a:rPr lang="en-US" sz="2200"/>
              <a:t>If by decoupling the simulations the work could </a:t>
            </a:r>
            <a:br>
              <a:rPr lang="en-US" sz="2200"/>
            </a:br>
            <a:r>
              <a:rPr lang="en-US" sz="2200"/>
              <a:t>be effectively carried out </a:t>
            </a:r>
            <a:br>
              <a:rPr lang="en-US" sz="2200"/>
            </a:br>
            <a:r>
              <a:rPr lang="en-US" sz="2200"/>
              <a:t>on a smaller resource within </a:t>
            </a:r>
            <a:br>
              <a:rPr lang="en-US" sz="2200"/>
            </a:br>
            <a:r>
              <a:rPr lang="en-US" sz="2200"/>
              <a:t>a reasonable time-to-solution.</a:t>
            </a:r>
            <a:endParaRPr/>
          </a:p>
          <a:p>
            <a:pPr marL="230188" lvl="0" indent="-52388" algn="l" rtl="0">
              <a:lnSpc>
                <a:spcPct val="100000"/>
              </a:lnSpc>
              <a:spcBef>
                <a:spcPts val="1400"/>
              </a:spcBef>
              <a:spcAft>
                <a:spcPts val="0"/>
              </a:spcAft>
              <a:buSzPts val="2800"/>
              <a:buNone/>
            </a:pPr>
            <a:endParaRPr/>
          </a:p>
        </p:txBody>
      </p:sp>
      <p:sp>
        <p:nvSpPr>
          <p:cNvPr id="470" name="Google Shape;470;p43"/>
          <p:cNvSpPr/>
          <p:nvPr/>
        </p:nvSpPr>
        <p:spPr>
          <a:xfrm>
            <a:off x="10147101" y="-1"/>
            <a:ext cx="2067499" cy="3657600"/>
          </a:xfrm>
          <a:prstGeom prst="flowChartOffpageConnector">
            <a:avLst/>
          </a:prstGeom>
          <a:solidFill>
            <a:srgbClr val="CF3C02"/>
          </a:solidFill>
          <a:ln w="9525" cap="flat" cmpd="sng">
            <a:solidFill>
              <a:srgbClr val="CF3C02"/>
            </a:solidFill>
            <a:prstDash val="solid"/>
            <a:round/>
            <a:headEnd type="none" w="sm" len="sm"/>
            <a:tailEnd type="none" w="sm" len="sm"/>
          </a:ln>
          <a:effectLst>
            <a:outerShdw blurRad="40000" dist="23000" dir="5400000" rotWithShape="0">
              <a:srgbClr val="000000">
                <a:alpha val="3215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1" name="Google Shape;471;p43"/>
          <p:cNvSpPr txBox="1"/>
          <p:nvPr/>
        </p:nvSpPr>
        <p:spPr>
          <a:xfrm>
            <a:off x="10737301" y="170986"/>
            <a:ext cx="84189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Black"/>
                <a:ea typeface="Arial Black"/>
                <a:cs typeface="Arial Black"/>
                <a:sym typeface="Arial Black"/>
              </a:rPr>
              <a:t>TIPS</a:t>
            </a:r>
            <a:endParaRPr sz="1400" b="0" i="0" u="none" strike="noStrike" cap="none">
              <a:solidFill>
                <a:srgbClr val="000000"/>
              </a:solidFill>
              <a:latin typeface="Arial"/>
              <a:ea typeface="Arial"/>
              <a:cs typeface="Arial"/>
              <a:sym typeface="Arial"/>
            </a:endParaRPr>
          </a:p>
        </p:txBody>
      </p:sp>
      <p:cxnSp>
        <p:nvCxnSpPr>
          <p:cNvPr id="472" name="Google Shape;472;p43"/>
          <p:cNvCxnSpPr/>
          <p:nvPr/>
        </p:nvCxnSpPr>
        <p:spPr>
          <a:xfrm rot="10800000">
            <a:off x="10399207" y="571096"/>
            <a:ext cx="1518084" cy="0"/>
          </a:xfrm>
          <a:prstGeom prst="straightConnector1">
            <a:avLst/>
          </a:prstGeom>
          <a:noFill/>
          <a:ln w="9525" cap="flat" cmpd="sng">
            <a:solidFill>
              <a:schemeClr val="lt1"/>
            </a:solidFill>
            <a:prstDash val="solid"/>
            <a:round/>
            <a:headEnd type="none" w="sm" len="sm"/>
            <a:tailEnd type="none" w="sm" len="sm"/>
          </a:ln>
        </p:spPr>
      </p:cxnSp>
      <p:sp>
        <p:nvSpPr>
          <p:cNvPr id="473" name="Google Shape;473;p43"/>
          <p:cNvSpPr txBox="1"/>
          <p:nvPr/>
        </p:nvSpPr>
        <p:spPr>
          <a:xfrm>
            <a:off x="10124501" y="663430"/>
            <a:ext cx="20676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2F2F2"/>
                </a:solidFill>
                <a:latin typeface="Arial Black"/>
                <a:ea typeface="Arial Black"/>
                <a:cs typeface="Arial Black"/>
                <a:sym typeface="Arial Black"/>
              </a:rPr>
              <a:t>Do </a:t>
            </a:r>
            <a:r>
              <a:rPr lang="en-US" sz="1800" b="0" i="0" u="none" strike="noStrike" cap="none">
                <a:solidFill>
                  <a:srgbClr val="F2F2F2"/>
                </a:solidFill>
                <a:latin typeface="Arial Narrow"/>
                <a:ea typeface="Arial Narrow"/>
                <a:cs typeface="Arial Narrow"/>
                <a:sym typeface="Arial Narrow"/>
              </a:rPr>
              <a:t>examine the Frequently Asked </a:t>
            </a:r>
            <a:r>
              <a:rPr lang="en-US" sz="1800" b="0" i="0" u="none" strike="noStrike" cap="none">
                <a:solidFill>
                  <a:schemeClr val="lt2"/>
                </a:solidFill>
                <a:latin typeface="Arial Narrow"/>
                <a:ea typeface="Arial Narrow"/>
                <a:cs typeface="Arial Narrow"/>
                <a:sym typeface="Arial Narrow"/>
              </a:rPr>
              <a:t>Questions (#33)</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2F2F2"/>
              </a:solidFill>
              <a:latin typeface="Arial Narrow"/>
              <a:ea typeface="Arial Narrow"/>
              <a:cs typeface="Arial Narrow"/>
              <a:sym typeface="Arial Narrow"/>
            </a:endParaRPr>
          </a:p>
        </p:txBody>
      </p:sp>
      <p:sp>
        <p:nvSpPr>
          <p:cNvPr id="474" name="Google Shape;474;p43"/>
          <p:cNvSpPr/>
          <p:nvPr/>
        </p:nvSpPr>
        <p:spPr>
          <a:xfrm>
            <a:off x="11960056" y="6404108"/>
            <a:ext cx="130595" cy="13059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5" name="Google Shape;475;p43"/>
          <p:cNvSpPr txBox="1"/>
          <p:nvPr/>
        </p:nvSpPr>
        <p:spPr>
          <a:xfrm>
            <a:off x="6455875" y="6269300"/>
            <a:ext cx="53379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https://www.doeleadershipcomputing.org/incite-faqs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4"/>
          <p:cNvSpPr txBox="1"/>
          <p:nvPr/>
        </p:nvSpPr>
        <p:spPr>
          <a:xfrm>
            <a:off x="406399" y="147905"/>
            <a:ext cx="11005529" cy="1641988"/>
          </a:xfrm>
          <a:prstGeom prst="rect">
            <a:avLst/>
          </a:prstGeom>
          <a:noFill/>
          <a:ln>
            <a:noFill/>
          </a:ln>
        </p:spPr>
        <p:txBody>
          <a:bodyPr spcFirstLastPara="1" wrap="square" lIns="91425" tIns="45700" rIns="91425" bIns="45700" anchor="t" anchorCtr="0">
            <a:spAutoFit/>
          </a:bodyPr>
          <a:lstStyle/>
          <a:p>
            <a:pPr marL="0" marR="0" lvl="0" indent="0" algn="l" rtl="0">
              <a:lnSpc>
                <a:spcPct val="95000"/>
              </a:lnSpc>
              <a:spcBef>
                <a:spcPts val="0"/>
              </a:spcBef>
              <a:spcAft>
                <a:spcPts val="0"/>
              </a:spcAft>
              <a:buClr>
                <a:schemeClr val="dk2"/>
              </a:buClr>
              <a:buSzPts val="3400"/>
              <a:buFont typeface="Arial Black"/>
              <a:buNone/>
            </a:pPr>
            <a:r>
              <a:rPr lang="en-US" sz="3400" b="0" i="0" u="none" strike="noStrike" cap="none">
                <a:solidFill>
                  <a:schemeClr val="dk2"/>
                </a:solidFill>
                <a:latin typeface="Arial Black"/>
                <a:ea typeface="Arial Black"/>
                <a:cs typeface="Arial Black"/>
                <a:sym typeface="Arial Black"/>
              </a:rPr>
              <a:t>Data and AI Applications</a:t>
            </a:r>
            <a:br>
              <a:rPr lang="en-US" sz="3400" b="0" i="0" u="none" strike="noStrike" cap="none">
                <a:solidFill>
                  <a:schemeClr val="dk2"/>
                </a:solidFill>
                <a:latin typeface="Arial Black"/>
                <a:ea typeface="Arial Black"/>
                <a:cs typeface="Arial Black"/>
                <a:sym typeface="Arial Black"/>
              </a:rPr>
            </a:br>
            <a:r>
              <a:rPr lang="en-US" sz="2400" b="0" i="0" u="none" strike="noStrike" cap="none">
                <a:solidFill>
                  <a:schemeClr val="dk1"/>
                </a:solidFill>
                <a:latin typeface="Arial Black"/>
                <a:ea typeface="Arial Black"/>
                <a:cs typeface="Arial Black"/>
                <a:sym typeface="Arial Black"/>
              </a:rPr>
              <a:t>In addition to traditional computationally intensive simulation campaigns, INCITE encourages Data and AI projects.</a:t>
            </a:r>
            <a:br>
              <a:rPr lang="en-US" sz="2400" b="0" i="0" u="none" strike="noStrike" cap="none">
                <a:solidFill>
                  <a:schemeClr val="dk1"/>
                </a:solidFill>
                <a:latin typeface="Arial Black"/>
                <a:ea typeface="Arial Black"/>
                <a:cs typeface="Arial Black"/>
                <a:sym typeface="Arial Black"/>
              </a:rPr>
            </a:br>
            <a:endParaRPr sz="2400" b="0" i="0" u="none" strike="noStrike" cap="none">
              <a:solidFill>
                <a:schemeClr val="dk1"/>
              </a:solidFill>
              <a:latin typeface="Arial Black"/>
              <a:ea typeface="Arial Black"/>
              <a:cs typeface="Arial Black"/>
              <a:sym typeface="Arial Black"/>
            </a:endParaRPr>
          </a:p>
        </p:txBody>
      </p:sp>
      <p:sp>
        <p:nvSpPr>
          <p:cNvPr id="482" name="Google Shape;482;p44"/>
          <p:cNvSpPr txBox="1">
            <a:spLocks noGrp="1"/>
          </p:cNvSpPr>
          <p:nvPr>
            <p:ph type="body" idx="1"/>
          </p:nvPr>
        </p:nvSpPr>
        <p:spPr>
          <a:xfrm>
            <a:off x="239129" y="1694115"/>
            <a:ext cx="11021400" cy="4451400"/>
          </a:xfrm>
          <a:prstGeom prst="rect">
            <a:avLst/>
          </a:prstGeom>
          <a:noFill/>
          <a:ln>
            <a:noFill/>
          </a:ln>
        </p:spPr>
        <p:txBody>
          <a:bodyPr spcFirstLastPara="1" wrap="square" lIns="91425" tIns="45700" rIns="91425" bIns="45700" anchor="t" anchorCtr="0">
            <a:spAutoFit/>
          </a:bodyPr>
          <a:lstStyle/>
          <a:p>
            <a:pPr marL="625475" lvl="1" indent="-279400" algn="l" rtl="0">
              <a:lnSpc>
                <a:spcPct val="90000"/>
              </a:lnSpc>
              <a:spcBef>
                <a:spcPts val="0"/>
              </a:spcBef>
              <a:spcAft>
                <a:spcPts val="0"/>
              </a:spcAft>
              <a:buClr>
                <a:schemeClr val="dk1"/>
              </a:buClr>
              <a:buSzPts val="2400"/>
              <a:buChar char="–"/>
            </a:pPr>
            <a:r>
              <a:rPr lang="en-US"/>
              <a:t>Strong aspects of scalable data processing and/or AI. </a:t>
            </a:r>
            <a:endParaRPr/>
          </a:p>
          <a:p>
            <a:pPr marL="625475" lvl="1" indent="-279400" algn="l" rtl="0">
              <a:lnSpc>
                <a:spcPct val="90000"/>
              </a:lnSpc>
              <a:spcBef>
                <a:spcPts val="800"/>
              </a:spcBef>
              <a:spcAft>
                <a:spcPts val="0"/>
              </a:spcAft>
              <a:buClr>
                <a:schemeClr val="dk1"/>
              </a:buClr>
              <a:buSzPts val="2400"/>
              <a:buChar char="–"/>
            </a:pPr>
            <a:r>
              <a:rPr lang="en-US"/>
              <a:t>Example areas</a:t>
            </a:r>
            <a:endParaRPr/>
          </a:p>
          <a:p>
            <a:pPr marL="625475" lvl="1" indent="-127000" algn="l" rtl="0">
              <a:lnSpc>
                <a:spcPct val="90000"/>
              </a:lnSpc>
              <a:spcBef>
                <a:spcPts val="800"/>
              </a:spcBef>
              <a:spcAft>
                <a:spcPts val="0"/>
              </a:spcAft>
              <a:buClr>
                <a:schemeClr val="dk1"/>
              </a:buClr>
              <a:buSzPts val="2400"/>
              <a:buNone/>
            </a:pPr>
            <a:endParaRPr/>
          </a:p>
          <a:p>
            <a:pPr marL="625475" lvl="1" indent="-127000" algn="l" rtl="0">
              <a:lnSpc>
                <a:spcPct val="90000"/>
              </a:lnSpc>
              <a:spcBef>
                <a:spcPts val="800"/>
              </a:spcBef>
              <a:spcAft>
                <a:spcPts val="0"/>
              </a:spcAft>
              <a:buClr>
                <a:schemeClr val="dk1"/>
              </a:buClr>
              <a:buSzPts val="2400"/>
              <a:buNone/>
            </a:pPr>
            <a:endParaRPr/>
          </a:p>
          <a:p>
            <a:pPr marL="625475" lvl="1" indent="-127000" algn="l" rtl="0">
              <a:lnSpc>
                <a:spcPct val="90000"/>
              </a:lnSpc>
              <a:spcBef>
                <a:spcPts val="800"/>
              </a:spcBef>
              <a:spcAft>
                <a:spcPts val="0"/>
              </a:spcAft>
              <a:buClr>
                <a:schemeClr val="dk1"/>
              </a:buClr>
              <a:buSzPts val="2400"/>
              <a:buNone/>
            </a:pPr>
            <a:endParaRPr/>
          </a:p>
          <a:p>
            <a:pPr marL="625475" lvl="1" indent="-127000" algn="l" rtl="0">
              <a:lnSpc>
                <a:spcPct val="90000"/>
              </a:lnSpc>
              <a:spcBef>
                <a:spcPts val="800"/>
              </a:spcBef>
              <a:spcAft>
                <a:spcPts val="0"/>
              </a:spcAft>
              <a:buClr>
                <a:schemeClr val="dk1"/>
              </a:buClr>
              <a:buSzPts val="2400"/>
              <a:buNone/>
            </a:pPr>
            <a:endParaRPr/>
          </a:p>
          <a:p>
            <a:pPr marL="625475" lvl="1" indent="-127000" algn="l" rtl="0">
              <a:lnSpc>
                <a:spcPct val="90000"/>
              </a:lnSpc>
              <a:spcBef>
                <a:spcPts val="800"/>
              </a:spcBef>
              <a:spcAft>
                <a:spcPts val="0"/>
              </a:spcAft>
              <a:buClr>
                <a:schemeClr val="dk1"/>
              </a:buClr>
              <a:buSzPts val="2400"/>
              <a:buNone/>
            </a:pPr>
            <a:endParaRPr/>
          </a:p>
          <a:p>
            <a:pPr marL="346075" lvl="1" indent="0" algn="l" rtl="0">
              <a:lnSpc>
                <a:spcPct val="90000"/>
              </a:lnSpc>
              <a:spcBef>
                <a:spcPts val="800"/>
              </a:spcBef>
              <a:spcAft>
                <a:spcPts val="0"/>
              </a:spcAft>
              <a:buClr>
                <a:schemeClr val="dk1"/>
              </a:buClr>
              <a:buSzPts val="2800"/>
              <a:buNone/>
            </a:pPr>
            <a:endParaRPr sz="2800"/>
          </a:p>
          <a:p>
            <a:pPr marL="346075" lvl="1" indent="0" algn="l" rtl="0">
              <a:lnSpc>
                <a:spcPct val="90000"/>
              </a:lnSpc>
              <a:spcBef>
                <a:spcPts val="800"/>
              </a:spcBef>
              <a:spcAft>
                <a:spcPts val="0"/>
              </a:spcAft>
              <a:buClr>
                <a:schemeClr val="dk1"/>
              </a:buClr>
              <a:buSzPts val="2400"/>
              <a:buNone/>
            </a:pPr>
            <a:endParaRPr/>
          </a:p>
          <a:p>
            <a:pPr marL="0" lvl="0" indent="0" algn="l" rtl="0">
              <a:lnSpc>
                <a:spcPct val="90000"/>
              </a:lnSpc>
              <a:spcBef>
                <a:spcPts val="800"/>
              </a:spcBef>
              <a:spcAft>
                <a:spcPts val="0"/>
              </a:spcAft>
              <a:buSzPts val="2800"/>
              <a:buNone/>
            </a:pPr>
            <a:endParaRPr/>
          </a:p>
        </p:txBody>
      </p:sp>
      <p:sp>
        <p:nvSpPr>
          <p:cNvPr id="483" name="Google Shape;483;p44"/>
          <p:cNvSpPr txBox="1"/>
          <p:nvPr/>
        </p:nvSpPr>
        <p:spPr>
          <a:xfrm>
            <a:off x="10737301" y="170986"/>
            <a:ext cx="84189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Black"/>
                <a:ea typeface="Arial Black"/>
                <a:cs typeface="Arial Black"/>
                <a:sym typeface="Arial Black"/>
              </a:rPr>
              <a:t>TIPS</a:t>
            </a:r>
            <a:endParaRPr sz="1400" b="0" i="0" u="none" strike="noStrike" cap="none">
              <a:solidFill>
                <a:srgbClr val="000000"/>
              </a:solidFill>
              <a:latin typeface="Arial"/>
              <a:ea typeface="Arial"/>
              <a:cs typeface="Arial"/>
              <a:sym typeface="Arial"/>
            </a:endParaRPr>
          </a:p>
        </p:txBody>
      </p:sp>
      <p:cxnSp>
        <p:nvCxnSpPr>
          <p:cNvPr id="484" name="Google Shape;484;p44"/>
          <p:cNvCxnSpPr/>
          <p:nvPr/>
        </p:nvCxnSpPr>
        <p:spPr>
          <a:xfrm rot="10800000">
            <a:off x="10399207" y="571096"/>
            <a:ext cx="1518084" cy="0"/>
          </a:xfrm>
          <a:prstGeom prst="straightConnector1">
            <a:avLst/>
          </a:prstGeom>
          <a:noFill/>
          <a:ln w="9525" cap="flat" cmpd="sng">
            <a:solidFill>
              <a:schemeClr val="lt1"/>
            </a:solidFill>
            <a:prstDash val="solid"/>
            <a:round/>
            <a:headEnd type="none" w="sm" len="sm"/>
            <a:tailEnd type="none" w="sm" len="sm"/>
          </a:ln>
        </p:spPr>
      </p:cxnSp>
      <p:sp>
        <p:nvSpPr>
          <p:cNvPr id="485" name="Google Shape;485;p44"/>
          <p:cNvSpPr txBox="1"/>
          <p:nvPr/>
        </p:nvSpPr>
        <p:spPr>
          <a:xfrm>
            <a:off x="316275" y="2586650"/>
            <a:ext cx="5491500" cy="3600900"/>
          </a:xfrm>
          <a:prstGeom prst="rect">
            <a:avLst/>
          </a:prstGeom>
          <a:noFill/>
          <a:ln>
            <a:noFill/>
          </a:ln>
        </p:spPr>
        <p:txBody>
          <a:bodyPr spcFirstLastPara="1" wrap="square" lIns="91425" tIns="45700" rIns="91425" bIns="45700" anchor="t" anchorCtr="0">
            <a:spAutoFit/>
          </a:bodyPr>
          <a:lstStyle/>
          <a:p>
            <a:pPr marL="914400" marR="0" lvl="2" indent="-230187" algn="l" rtl="0">
              <a:lnSpc>
                <a:spcPct val="9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Machine and/or Deep learning</a:t>
            </a:r>
            <a:endParaRPr sz="1400" b="0" i="0" u="none" strike="noStrike" cap="none">
              <a:solidFill>
                <a:srgbClr val="000000"/>
              </a:solidFill>
              <a:latin typeface="Arial"/>
              <a:ea typeface="Arial"/>
              <a:cs typeface="Arial"/>
              <a:sym typeface="Arial"/>
            </a:endParaRPr>
          </a:p>
          <a:p>
            <a:pPr marL="914400" marR="0" lvl="2" indent="-230187" algn="l" rtl="0">
              <a:lnSpc>
                <a:spcPct val="90000"/>
              </a:lnSpc>
              <a:spcBef>
                <a:spcPts val="8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Data-intensive computing</a:t>
            </a:r>
            <a:endParaRPr sz="1400" b="0" i="0" u="none" strike="noStrike" cap="none">
              <a:solidFill>
                <a:srgbClr val="000000"/>
              </a:solidFill>
              <a:latin typeface="Arial"/>
              <a:ea typeface="Arial"/>
              <a:cs typeface="Arial"/>
              <a:sym typeface="Arial"/>
            </a:endParaRPr>
          </a:p>
          <a:p>
            <a:pPr marL="914400" marR="0" lvl="2" indent="-230187" algn="l" rtl="0">
              <a:lnSpc>
                <a:spcPct val="90000"/>
              </a:lnSpc>
              <a:spcBef>
                <a:spcPts val="8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Experimental/observational/simulation data analytics</a:t>
            </a:r>
            <a:endParaRPr sz="1400" b="0" i="0" u="none" strike="noStrike" cap="none">
              <a:solidFill>
                <a:srgbClr val="000000"/>
              </a:solidFill>
              <a:latin typeface="Arial"/>
              <a:ea typeface="Arial"/>
              <a:cs typeface="Arial"/>
              <a:sym typeface="Arial"/>
            </a:endParaRPr>
          </a:p>
          <a:p>
            <a:pPr marL="914400" marR="0" lvl="2" indent="-230187" algn="l" rtl="0">
              <a:lnSpc>
                <a:spcPct val="90000"/>
              </a:lnSpc>
              <a:spcBef>
                <a:spcPts val="8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Complex and interactive workflows</a:t>
            </a:r>
            <a:endParaRPr sz="1400" b="0" i="0" u="none" strike="noStrike" cap="none">
              <a:solidFill>
                <a:srgbClr val="000000"/>
              </a:solidFill>
              <a:latin typeface="Arial"/>
              <a:ea typeface="Arial"/>
              <a:cs typeface="Arial"/>
              <a:sym typeface="Arial"/>
            </a:endParaRPr>
          </a:p>
          <a:p>
            <a:pPr marL="914400" marR="0" lvl="2" indent="-230187" algn="l" rtl="0">
              <a:lnSpc>
                <a:spcPct val="90000"/>
              </a:lnSpc>
              <a:spcBef>
                <a:spcPts val="8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Streaming/real-time data analysis</a:t>
            </a:r>
            <a:endParaRPr sz="1400" b="0" i="0" u="none" strike="noStrike" cap="none">
              <a:solidFill>
                <a:srgbClr val="000000"/>
              </a:solidFill>
              <a:latin typeface="Arial"/>
              <a:ea typeface="Arial"/>
              <a:cs typeface="Arial"/>
              <a:sym typeface="Arial"/>
            </a:endParaRPr>
          </a:p>
          <a:p>
            <a:pPr marL="914400" marR="0" lvl="2" indent="-230187" algn="l" rtl="0">
              <a:lnSpc>
                <a:spcPct val="90000"/>
              </a:lnSpc>
              <a:spcBef>
                <a:spcPts val="8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Statistical methods</a:t>
            </a:r>
            <a:endParaRPr sz="1400" b="0" i="0" u="none" strike="noStrike" cap="none">
              <a:solidFill>
                <a:srgbClr val="000000"/>
              </a:solidFill>
              <a:latin typeface="Arial"/>
              <a:ea typeface="Arial"/>
              <a:cs typeface="Arial"/>
              <a:sym typeface="Arial"/>
            </a:endParaRPr>
          </a:p>
          <a:p>
            <a:pPr marL="914400" marR="0" lvl="2" indent="-230187" algn="l" rtl="0">
              <a:lnSpc>
                <a:spcPct val="90000"/>
              </a:lnSpc>
              <a:spcBef>
                <a:spcPts val="8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Graph analytics</a:t>
            </a:r>
            <a:endParaRPr sz="1400" b="0" i="0" u="none" strike="noStrike" cap="none">
              <a:solidFill>
                <a:srgbClr val="000000"/>
              </a:solidFill>
              <a:latin typeface="Arial"/>
              <a:ea typeface="Arial"/>
              <a:cs typeface="Arial"/>
              <a:sym typeface="Arial"/>
            </a:endParaRPr>
          </a:p>
          <a:p>
            <a:pPr marL="914400" marR="0" lvl="2" indent="-230187" algn="l" rtl="0">
              <a:lnSpc>
                <a:spcPct val="90000"/>
              </a:lnSpc>
              <a:spcBef>
                <a:spcPts val="8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Uncertainty quantification</a:t>
            </a:r>
            <a:endParaRPr sz="1400" b="0" i="0" u="none" strike="noStrike" cap="none">
              <a:solidFill>
                <a:srgbClr val="000000"/>
              </a:solidFill>
              <a:latin typeface="Arial"/>
              <a:ea typeface="Arial"/>
              <a:cs typeface="Arial"/>
              <a:sym typeface="Arial"/>
            </a:endParaRPr>
          </a:p>
          <a:p>
            <a:pPr marL="1371600" marR="0" lvl="0" indent="0" algn="l" rtl="0">
              <a:lnSpc>
                <a:spcPct val="90000"/>
              </a:lnSpc>
              <a:spcBef>
                <a:spcPts val="8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44"/>
          <p:cNvSpPr/>
          <p:nvPr/>
        </p:nvSpPr>
        <p:spPr>
          <a:xfrm>
            <a:off x="11956489" y="6399243"/>
            <a:ext cx="137100" cy="137100"/>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5"/>
          <p:cNvSpPr txBox="1">
            <a:spLocks noGrp="1"/>
          </p:cNvSpPr>
          <p:nvPr>
            <p:ph type="body" idx="1"/>
          </p:nvPr>
        </p:nvSpPr>
        <p:spPr>
          <a:xfrm>
            <a:off x="470700" y="1954094"/>
            <a:ext cx="9526114" cy="4000658"/>
          </a:xfrm>
          <a:prstGeom prst="rect">
            <a:avLst/>
          </a:prstGeom>
          <a:noFill/>
          <a:ln>
            <a:noFill/>
          </a:ln>
        </p:spPr>
        <p:txBody>
          <a:bodyPr spcFirstLastPara="1" wrap="square" lIns="91425" tIns="45700" rIns="91425" bIns="45700" anchor="t" anchorCtr="0">
            <a:spAutoFit/>
          </a:bodyPr>
          <a:lstStyle/>
          <a:p>
            <a:pPr marL="625475" lvl="1" indent="-279400" algn="l" rtl="0">
              <a:lnSpc>
                <a:spcPct val="90000"/>
              </a:lnSpc>
              <a:spcBef>
                <a:spcPts val="0"/>
              </a:spcBef>
              <a:spcAft>
                <a:spcPts val="0"/>
              </a:spcAft>
              <a:buClr>
                <a:schemeClr val="dk1"/>
              </a:buClr>
              <a:buSzPts val="2400"/>
              <a:buChar char="–"/>
            </a:pPr>
            <a:r>
              <a:rPr lang="en-US"/>
              <a:t>Successful proposals must</a:t>
            </a:r>
            <a:endParaRPr/>
          </a:p>
          <a:p>
            <a:pPr marL="914400" lvl="2" indent="-230187" algn="l" rtl="0">
              <a:lnSpc>
                <a:spcPct val="90000"/>
              </a:lnSpc>
              <a:spcBef>
                <a:spcPts val="800"/>
              </a:spcBef>
              <a:spcAft>
                <a:spcPts val="0"/>
              </a:spcAft>
              <a:buClr>
                <a:schemeClr val="dk1"/>
              </a:buClr>
              <a:buSzPts val="2000"/>
              <a:buChar char="•"/>
            </a:pPr>
            <a:r>
              <a:rPr lang="en-US"/>
              <a:t>Clearly articulate the objectives and dependencies of the end-to-end research campaign e.g. training data requirements and generation;      deep learning/data-driven model selection and validation; model embedding to augment simulations etc.</a:t>
            </a:r>
            <a:endParaRPr/>
          </a:p>
          <a:p>
            <a:pPr marL="914400" lvl="2" indent="-230187" algn="l" rtl="0">
              <a:lnSpc>
                <a:spcPct val="90000"/>
              </a:lnSpc>
              <a:spcBef>
                <a:spcPts val="800"/>
              </a:spcBef>
              <a:spcAft>
                <a:spcPts val="0"/>
              </a:spcAft>
              <a:buClr>
                <a:schemeClr val="dk1"/>
              </a:buClr>
              <a:buSzPts val="2000"/>
              <a:buChar char="•"/>
            </a:pPr>
            <a:r>
              <a:rPr lang="en-US"/>
              <a:t>List the application requirements, including databases, machine learning/deep learning frameworks, workflow software, containers, etc. </a:t>
            </a:r>
            <a:endParaRPr/>
          </a:p>
          <a:p>
            <a:pPr marL="914400" lvl="2" indent="-230187" algn="l" rtl="0">
              <a:lnSpc>
                <a:spcPct val="90000"/>
              </a:lnSpc>
              <a:spcBef>
                <a:spcPts val="800"/>
              </a:spcBef>
              <a:spcAft>
                <a:spcPts val="0"/>
              </a:spcAft>
              <a:buClr>
                <a:schemeClr val="dk1"/>
              </a:buClr>
              <a:buSzPts val="2000"/>
              <a:buChar char="•"/>
            </a:pPr>
            <a:r>
              <a:rPr lang="en-US"/>
              <a:t>Demonstrate that the software can run efficiently on the resources requested.</a:t>
            </a:r>
            <a:endParaRPr/>
          </a:p>
          <a:p>
            <a:pPr marL="914400" lvl="2" indent="-166687" algn="l" rtl="0">
              <a:lnSpc>
                <a:spcPct val="90000"/>
              </a:lnSpc>
              <a:spcBef>
                <a:spcPts val="800"/>
              </a:spcBef>
              <a:spcAft>
                <a:spcPts val="0"/>
              </a:spcAft>
              <a:buClr>
                <a:schemeClr val="dk1"/>
              </a:buClr>
              <a:buSzPts val="1000"/>
              <a:buNone/>
            </a:pPr>
            <a:endParaRPr sz="1000"/>
          </a:p>
          <a:p>
            <a:pPr marL="625475" lvl="1" indent="-279400" algn="l" rtl="0">
              <a:lnSpc>
                <a:spcPct val="90000"/>
              </a:lnSpc>
              <a:spcBef>
                <a:spcPts val="800"/>
              </a:spcBef>
              <a:spcAft>
                <a:spcPts val="0"/>
              </a:spcAft>
              <a:buClr>
                <a:schemeClr val="dk1"/>
              </a:buClr>
              <a:buSzPts val="2400"/>
              <a:buChar char="–"/>
            </a:pPr>
            <a:r>
              <a:rPr lang="en-US"/>
              <a:t>Proposals which target the convergence or interleaving of simulation, data analytics and AI are also encouraged</a:t>
            </a:r>
            <a:endParaRPr/>
          </a:p>
          <a:p>
            <a:pPr marL="914400" lvl="2" indent="-103187" algn="l" rtl="0">
              <a:lnSpc>
                <a:spcPct val="90000"/>
              </a:lnSpc>
              <a:spcBef>
                <a:spcPts val="800"/>
              </a:spcBef>
              <a:spcAft>
                <a:spcPts val="0"/>
              </a:spcAft>
              <a:buClr>
                <a:schemeClr val="dk1"/>
              </a:buClr>
              <a:buSzPts val="2000"/>
              <a:buNone/>
            </a:pPr>
            <a:endParaRPr/>
          </a:p>
          <a:p>
            <a:pPr marL="230188" lvl="0" indent="-52388" algn="l" rtl="0">
              <a:lnSpc>
                <a:spcPct val="90000"/>
              </a:lnSpc>
              <a:spcBef>
                <a:spcPts val="1400"/>
              </a:spcBef>
              <a:spcAft>
                <a:spcPts val="0"/>
              </a:spcAft>
              <a:buSzPts val="2800"/>
              <a:buNone/>
            </a:pPr>
            <a:endParaRPr/>
          </a:p>
        </p:txBody>
      </p:sp>
      <p:sp>
        <p:nvSpPr>
          <p:cNvPr id="493" name="Google Shape;493;p45"/>
          <p:cNvSpPr/>
          <p:nvPr/>
        </p:nvSpPr>
        <p:spPr>
          <a:xfrm>
            <a:off x="10147101" y="-1"/>
            <a:ext cx="2067499" cy="3100389"/>
          </a:xfrm>
          <a:prstGeom prst="flowChartOffpageConnector">
            <a:avLst/>
          </a:prstGeom>
          <a:solidFill>
            <a:srgbClr val="CF3C02"/>
          </a:solidFill>
          <a:ln w="9525" cap="flat" cmpd="sng">
            <a:solidFill>
              <a:srgbClr val="CF3C02"/>
            </a:solidFill>
            <a:prstDash val="solid"/>
            <a:round/>
            <a:headEnd type="none" w="sm" len="sm"/>
            <a:tailEnd type="none" w="sm" len="sm"/>
          </a:ln>
          <a:effectLst>
            <a:outerShdw blurRad="40000" dist="23000" dir="5400000" rotWithShape="0">
              <a:srgbClr val="000000">
                <a:alpha val="3215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4" name="Google Shape;494;p45"/>
          <p:cNvSpPr txBox="1"/>
          <p:nvPr/>
        </p:nvSpPr>
        <p:spPr>
          <a:xfrm>
            <a:off x="10737301" y="170986"/>
            <a:ext cx="84189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Black"/>
                <a:ea typeface="Arial Black"/>
                <a:cs typeface="Arial Black"/>
                <a:sym typeface="Arial Black"/>
              </a:rPr>
              <a:t>TIPS</a:t>
            </a:r>
            <a:endParaRPr sz="1400" b="0" i="0" u="none" strike="noStrike" cap="none">
              <a:solidFill>
                <a:srgbClr val="000000"/>
              </a:solidFill>
              <a:latin typeface="Arial"/>
              <a:ea typeface="Arial"/>
              <a:cs typeface="Arial"/>
              <a:sym typeface="Arial"/>
            </a:endParaRPr>
          </a:p>
        </p:txBody>
      </p:sp>
      <p:cxnSp>
        <p:nvCxnSpPr>
          <p:cNvPr id="495" name="Google Shape;495;p45"/>
          <p:cNvCxnSpPr/>
          <p:nvPr/>
        </p:nvCxnSpPr>
        <p:spPr>
          <a:xfrm rot="10800000">
            <a:off x="10399207" y="571096"/>
            <a:ext cx="1518084" cy="0"/>
          </a:xfrm>
          <a:prstGeom prst="straightConnector1">
            <a:avLst/>
          </a:prstGeom>
          <a:noFill/>
          <a:ln w="9525" cap="flat" cmpd="sng">
            <a:solidFill>
              <a:schemeClr val="lt1"/>
            </a:solidFill>
            <a:prstDash val="solid"/>
            <a:round/>
            <a:headEnd type="none" w="sm" len="sm"/>
            <a:tailEnd type="none" w="sm" len="sm"/>
          </a:ln>
        </p:spPr>
      </p:cxnSp>
      <p:sp>
        <p:nvSpPr>
          <p:cNvPr id="496" name="Google Shape;496;p45"/>
          <p:cNvSpPr txBox="1"/>
          <p:nvPr/>
        </p:nvSpPr>
        <p:spPr>
          <a:xfrm>
            <a:off x="10124501" y="663430"/>
            <a:ext cx="2067499"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2F2F2"/>
                </a:solidFill>
                <a:latin typeface="Arial Black"/>
                <a:ea typeface="Arial Black"/>
                <a:cs typeface="Arial Black"/>
                <a:sym typeface="Arial Black"/>
              </a:rPr>
              <a:t>Do </a:t>
            </a:r>
            <a:r>
              <a:rPr lang="en-US" sz="1800" b="0" i="0" u="none" strike="noStrike" cap="none">
                <a:solidFill>
                  <a:srgbClr val="F2F2F2"/>
                </a:solidFill>
                <a:latin typeface="Arial Narrow"/>
                <a:ea typeface="Arial Narrow"/>
                <a:cs typeface="Arial Narrow"/>
                <a:sym typeface="Arial Narrow"/>
              </a:rPr>
              <a:t>examine the Frequently Asked Questions for these and other topics.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2F2F2"/>
                </a:solidFill>
                <a:latin typeface="Arial Narrow"/>
                <a:ea typeface="Arial Narrow"/>
                <a:cs typeface="Arial Narrow"/>
                <a:sym typeface="Arial Narrow"/>
              </a:rPr>
              <a:t> (#34 &amp; #35)</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2F2F2"/>
              </a:solidFill>
              <a:latin typeface="Arial Narrow"/>
              <a:ea typeface="Arial Narrow"/>
              <a:cs typeface="Arial Narrow"/>
              <a:sym typeface="Arial Narrow"/>
            </a:endParaRPr>
          </a:p>
        </p:txBody>
      </p:sp>
      <p:sp>
        <p:nvSpPr>
          <p:cNvPr id="497" name="Google Shape;497;p45"/>
          <p:cNvSpPr txBox="1"/>
          <p:nvPr/>
        </p:nvSpPr>
        <p:spPr>
          <a:xfrm>
            <a:off x="406400" y="147905"/>
            <a:ext cx="9654714" cy="1992853"/>
          </a:xfrm>
          <a:prstGeom prst="rect">
            <a:avLst/>
          </a:prstGeom>
          <a:noFill/>
          <a:ln>
            <a:noFill/>
          </a:ln>
        </p:spPr>
        <p:txBody>
          <a:bodyPr spcFirstLastPara="1" wrap="square" lIns="91425" tIns="45700" rIns="91425" bIns="45700" anchor="t" anchorCtr="0">
            <a:spAutoFit/>
          </a:bodyPr>
          <a:lstStyle/>
          <a:p>
            <a:pPr marL="0" marR="0" lvl="0" indent="0" algn="l" rtl="0">
              <a:lnSpc>
                <a:spcPct val="95000"/>
              </a:lnSpc>
              <a:spcBef>
                <a:spcPts val="0"/>
              </a:spcBef>
              <a:spcAft>
                <a:spcPts val="0"/>
              </a:spcAft>
              <a:buClr>
                <a:schemeClr val="dk2"/>
              </a:buClr>
              <a:buSzPts val="3400"/>
              <a:buFont typeface="Arial Black"/>
              <a:buNone/>
            </a:pPr>
            <a:r>
              <a:rPr lang="en-US" sz="3400" b="0" i="0" u="none" strike="noStrike" cap="none">
                <a:solidFill>
                  <a:schemeClr val="dk2"/>
                </a:solidFill>
                <a:latin typeface="Arial Black"/>
                <a:ea typeface="Arial Black"/>
                <a:cs typeface="Arial Black"/>
                <a:sym typeface="Arial Black"/>
              </a:rPr>
              <a:t>Data and AI Applications</a:t>
            </a:r>
            <a:br>
              <a:rPr lang="en-US" sz="3400" b="0" i="0" u="none" strike="noStrike" cap="none">
                <a:solidFill>
                  <a:schemeClr val="dk2"/>
                </a:solidFill>
                <a:latin typeface="Arial Black"/>
                <a:ea typeface="Arial Black"/>
                <a:cs typeface="Arial Black"/>
                <a:sym typeface="Arial Black"/>
              </a:rPr>
            </a:br>
            <a:r>
              <a:rPr lang="en-US" sz="2400" b="0" i="0" u="none" strike="noStrike" cap="none">
                <a:solidFill>
                  <a:schemeClr val="dk1"/>
                </a:solidFill>
                <a:latin typeface="Arial Black"/>
                <a:ea typeface="Arial Black"/>
                <a:cs typeface="Arial Black"/>
                <a:sym typeface="Arial Black"/>
              </a:rPr>
              <a:t>In addition to traditional computationally intensive simulation campaigns, INCITE encourages Data and AI projects.</a:t>
            </a:r>
            <a:br>
              <a:rPr lang="en-US" sz="2400" b="0" i="0" u="none" strike="noStrike" cap="none">
                <a:solidFill>
                  <a:schemeClr val="dk1"/>
                </a:solidFill>
                <a:latin typeface="Arial Black"/>
                <a:ea typeface="Arial Black"/>
                <a:cs typeface="Arial Black"/>
                <a:sym typeface="Arial Black"/>
              </a:rPr>
            </a:br>
            <a:endParaRPr sz="2400" b="0" i="0" u="none" strike="noStrike" cap="none">
              <a:solidFill>
                <a:schemeClr val="dk1"/>
              </a:solidFill>
              <a:latin typeface="Arial Black"/>
              <a:ea typeface="Arial Black"/>
              <a:cs typeface="Arial Black"/>
              <a:sym typeface="Arial Black"/>
            </a:endParaRPr>
          </a:p>
        </p:txBody>
      </p:sp>
      <p:sp>
        <p:nvSpPr>
          <p:cNvPr id="498" name="Google Shape;498;p45"/>
          <p:cNvSpPr txBox="1"/>
          <p:nvPr/>
        </p:nvSpPr>
        <p:spPr>
          <a:xfrm>
            <a:off x="6455875" y="6269300"/>
            <a:ext cx="53379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https://www.doeleadershipcomputing.org/incite-faqs</a:t>
            </a:r>
            <a:endParaRPr sz="1400" b="0" i="0" u="none" strike="noStrike" cap="none">
              <a:solidFill>
                <a:srgbClr val="000000"/>
              </a:solidFill>
              <a:latin typeface="Arial"/>
              <a:ea typeface="Arial"/>
              <a:cs typeface="Arial"/>
              <a:sym typeface="Arial"/>
            </a:endParaRPr>
          </a:p>
        </p:txBody>
      </p:sp>
      <p:sp>
        <p:nvSpPr>
          <p:cNvPr id="499" name="Google Shape;499;p45"/>
          <p:cNvSpPr/>
          <p:nvPr/>
        </p:nvSpPr>
        <p:spPr>
          <a:xfrm>
            <a:off x="11956489" y="6399243"/>
            <a:ext cx="137100" cy="137100"/>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2cc6bf409fc_0_152"/>
          <p:cNvSpPr txBox="1">
            <a:spLocks noGrp="1"/>
          </p:cNvSpPr>
          <p:nvPr>
            <p:ph type="title"/>
          </p:nvPr>
        </p:nvSpPr>
        <p:spPr>
          <a:xfrm>
            <a:off x="148272" y="177114"/>
            <a:ext cx="10972800" cy="589500"/>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rgbClr val="00679A"/>
              </a:buClr>
              <a:buSzPts val="3400"/>
              <a:buFont typeface="Arial Black"/>
              <a:buNone/>
            </a:pPr>
            <a:r>
              <a:rPr lang="en-US"/>
              <a:t>Data Usage (All Projects)</a:t>
            </a:r>
            <a:endParaRPr/>
          </a:p>
        </p:txBody>
      </p:sp>
      <p:sp>
        <p:nvSpPr>
          <p:cNvPr id="505" name="Google Shape;505;g2cc6bf409fc_0_152"/>
          <p:cNvSpPr txBox="1">
            <a:spLocks noGrp="1"/>
          </p:cNvSpPr>
          <p:nvPr>
            <p:ph type="body" idx="4294967295"/>
          </p:nvPr>
        </p:nvSpPr>
        <p:spPr>
          <a:xfrm>
            <a:off x="329625" y="901275"/>
            <a:ext cx="11219700" cy="5646900"/>
          </a:xfrm>
          <a:prstGeom prst="rect">
            <a:avLst/>
          </a:prstGeom>
          <a:noFill/>
          <a:ln>
            <a:noFill/>
          </a:ln>
        </p:spPr>
        <p:txBody>
          <a:bodyPr spcFirstLastPara="1" wrap="square" lIns="91425" tIns="45700" rIns="91425" bIns="45700" anchor="t" anchorCtr="0">
            <a:spAutoFit/>
          </a:bodyPr>
          <a:lstStyle/>
          <a:p>
            <a:pPr marL="285750" lvl="0" indent="-285750" algn="l" rtl="0">
              <a:lnSpc>
                <a:spcPct val="110000"/>
              </a:lnSpc>
              <a:spcBef>
                <a:spcPts val="0"/>
              </a:spcBef>
              <a:spcAft>
                <a:spcPts val="0"/>
              </a:spcAft>
              <a:buSzPts val="2800"/>
              <a:buChar char="•"/>
            </a:pPr>
            <a:r>
              <a:rPr lang="en-US"/>
              <a:t>List your total online and offline (archive) storage for the project</a:t>
            </a:r>
            <a:endParaRPr/>
          </a:p>
          <a:p>
            <a:pPr marL="285750" lvl="0" indent="-285750" algn="l" rtl="0">
              <a:lnSpc>
                <a:spcPct val="110000"/>
              </a:lnSpc>
              <a:spcBef>
                <a:spcPts val="0"/>
              </a:spcBef>
              <a:spcAft>
                <a:spcPts val="0"/>
              </a:spcAft>
              <a:buSzPts val="2800"/>
              <a:buChar char="•"/>
            </a:pPr>
            <a:r>
              <a:rPr lang="en-US"/>
              <a:t>For each milestone list the total online and offline storage</a:t>
            </a:r>
            <a:endParaRPr/>
          </a:p>
          <a:p>
            <a:pPr marL="914400" lvl="1" indent="-381000" algn="l" rtl="0">
              <a:lnSpc>
                <a:spcPct val="110000"/>
              </a:lnSpc>
              <a:spcBef>
                <a:spcPts val="0"/>
              </a:spcBef>
              <a:spcAft>
                <a:spcPts val="0"/>
              </a:spcAft>
              <a:buSzPts val="2400"/>
              <a:buChar char="–"/>
            </a:pPr>
            <a:r>
              <a:rPr lang="en-US"/>
              <a:t>Include the estimated duration the data is need</a:t>
            </a:r>
            <a:endParaRPr/>
          </a:p>
          <a:p>
            <a:pPr marL="285750" lvl="0" indent="-285750" algn="l" rtl="0">
              <a:lnSpc>
                <a:spcPct val="110000"/>
              </a:lnSpc>
              <a:spcBef>
                <a:spcPts val="0"/>
              </a:spcBef>
              <a:spcAft>
                <a:spcPts val="0"/>
              </a:spcAft>
              <a:buSzPts val="2800"/>
              <a:buChar char="•"/>
            </a:pPr>
            <a:r>
              <a:rPr lang="en-US"/>
              <a:t>For large data projects include a discussion of the data requirements</a:t>
            </a:r>
            <a:endParaRPr/>
          </a:p>
          <a:p>
            <a:pPr marL="914400" lvl="1" indent="-381000" algn="l" rtl="0">
              <a:lnSpc>
                <a:spcPct val="110000"/>
              </a:lnSpc>
              <a:spcBef>
                <a:spcPts val="0"/>
              </a:spcBef>
              <a:spcAft>
                <a:spcPts val="0"/>
              </a:spcAft>
              <a:buSzPts val="2400"/>
              <a:buChar char="–"/>
            </a:pPr>
            <a:r>
              <a:rPr lang="en-US"/>
              <a:t>storage amount</a:t>
            </a:r>
            <a:endParaRPr/>
          </a:p>
          <a:p>
            <a:pPr marL="914400" lvl="1" indent="-381000" algn="l" rtl="0">
              <a:lnSpc>
                <a:spcPct val="110000"/>
              </a:lnSpc>
              <a:spcBef>
                <a:spcPts val="0"/>
              </a:spcBef>
              <a:spcAft>
                <a:spcPts val="0"/>
              </a:spcAft>
              <a:buSzPts val="2400"/>
              <a:buChar char="–"/>
            </a:pPr>
            <a:r>
              <a:rPr lang="en-US"/>
              <a:t>duration</a:t>
            </a:r>
            <a:endParaRPr/>
          </a:p>
          <a:p>
            <a:pPr marL="914400" lvl="1" indent="-381000" algn="l" rtl="0">
              <a:lnSpc>
                <a:spcPct val="110000"/>
              </a:lnSpc>
              <a:spcBef>
                <a:spcPts val="0"/>
              </a:spcBef>
              <a:spcAft>
                <a:spcPts val="0"/>
              </a:spcAft>
              <a:buSzPts val="2400"/>
              <a:buChar char="–"/>
            </a:pPr>
            <a:r>
              <a:rPr lang="en-US"/>
              <a:t>brief description of the type of data</a:t>
            </a:r>
            <a:endParaRPr/>
          </a:p>
          <a:p>
            <a:pPr marL="285750" lvl="0" indent="-285750" algn="l" rtl="0">
              <a:lnSpc>
                <a:spcPct val="110000"/>
              </a:lnSpc>
              <a:spcBef>
                <a:spcPts val="0"/>
              </a:spcBef>
              <a:spcAft>
                <a:spcPts val="0"/>
              </a:spcAft>
              <a:buSzPts val="2800"/>
              <a:buChar char="•"/>
            </a:pPr>
            <a:r>
              <a:rPr lang="en-US"/>
              <a:t>If you have any special or unusual requirements please be sure to describe them in your proposal</a:t>
            </a:r>
            <a:endParaRPr/>
          </a:p>
          <a:p>
            <a:pPr marL="285750" lvl="0" indent="-285750" algn="l" rtl="0">
              <a:lnSpc>
                <a:spcPct val="110000"/>
              </a:lnSpc>
              <a:spcBef>
                <a:spcPts val="0"/>
              </a:spcBef>
              <a:spcAft>
                <a:spcPts val="0"/>
              </a:spcAft>
              <a:buSzPts val="2800"/>
              <a:buChar char="•"/>
            </a:pPr>
            <a:r>
              <a:rPr lang="en-US"/>
              <a:t>Make sure you read and are familiar with the center(s) data policies</a:t>
            </a:r>
            <a:endParaRPr/>
          </a:p>
          <a:p>
            <a:pPr marL="230186" lvl="0" indent="-52386" algn="l" rtl="0">
              <a:lnSpc>
                <a:spcPct val="110000"/>
              </a:lnSpc>
              <a:spcBef>
                <a:spcPts val="1400"/>
              </a:spcBef>
              <a:spcAft>
                <a:spcPts val="0"/>
              </a:spcAft>
              <a:buSzPts val="2800"/>
              <a:buNone/>
            </a:pPr>
            <a:endParaRPr sz="2800"/>
          </a:p>
        </p:txBody>
      </p:sp>
      <p:sp>
        <p:nvSpPr>
          <p:cNvPr id="506" name="Google Shape;506;g2cc6bf409fc_0_152"/>
          <p:cNvSpPr/>
          <p:nvPr/>
        </p:nvSpPr>
        <p:spPr>
          <a:xfrm>
            <a:off x="11956489" y="6399243"/>
            <a:ext cx="137100" cy="137100"/>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6"/>
          <p:cNvSpPr txBox="1">
            <a:spLocks noGrp="1"/>
          </p:cNvSpPr>
          <p:nvPr>
            <p:ph type="title"/>
          </p:nvPr>
        </p:nvSpPr>
        <p:spPr>
          <a:xfrm>
            <a:off x="148272" y="177114"/>
            <a:ext cx="10972800" cy="589500"/>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Narrative: Development Work – </a:t>
            </a:r>
            <a:endParaRPr sz="3200">
              <a:solidFill>
                <a:srgbClr val="FF0000"/>
              </a:solidFill>
            </a:endParaRPr>
          </a:p>
        </p:txBody>
      </p:sp>
      <p:sp>
        <p:nvSpPr>
          <p:cNvPr id="512" name="Google Shape;512;p46"/>
          <p:cNvSpPr txBox="1">
            <a:spLocks noGrp="1"/>
          </p:cNvSpPr>
          <p:nvPr>
            <p:ph type="body" idx="1"/>
          </p:nvPr>
        </p:nvSpPr>
        <p:spPr>
          <a:xfrm>
            <a:off x="406400" y="1124681"/>
            <a:ext cx="10714672" cy="3724096"/>
          </a:xfrm>
          <a:prstGeom prst="rect">
            <a:avLst/>
          </a:prstGeom>
          <a:noFill/>
          <a:ln>
            <a:noFill/>
          </a:ln>
        </p:spPr>
        <p:txBody>
          <a:bodyPr spcFirstLastPara="1" wrap="square" lIns="91425" tIns="45700" rIns="91425" bIns="45700" anchor="t" anchorCtr="0">
            <a:spAutoFit/>
          </a:bodyPr>
          <a:lstStyle/>
          <a:p>
            <a:pPr marL="230188" lvl="0" indent="-230188" algn="l" rtl="0">
              <a:lnSpc>
                <a:spcPct val="90000"/>
              </a:lnSpc>
              <a:spcBef>
                <a:spcPts val="0"/>
              </a:spcBef>
              <a:spcAft>
                <a:spcPts val="0"/>
              </a:spcAft>
              <a:buSzPts val="2800"/>
              <a:buChar char="•"/>
            </a:pPr>
            <a:r>
              <a:rPr lang="en-US"/>
              <a:t>Developmental Work</a:t>
            </a:r>
            <a:endParaRPr/>
          </a:p>
          <a:p>
            <a:pPr marL="625475" lvl="1" indent="-279400" algn="l" rtl="0">
              <a:lnSpc>
                <a:spcPct val="90000"/>
              </a:lnSpc>
              <a:spcBef>
                <a:spcPts val="800"/>
              </a:spcBef>
              <a:spcAft>
                <a:spcPts val="0"/>
              </a:spcAft>
              <a:buClr>
                <a:schemeClr val="dk1"/>
              </a:buClr>
              <a:buSzPts val="2400"/>
              <a:buChar char="–"/>
            </a:pPr>
            <a:r>
              <a:rPr lang="en-US"/>
              <a:t>Describe any additional development required to execute any of your milestones. Identify any dependencies and how you will validate.</a:t>
            </a:r>
            <a:endParaRPr/>
          </a:p>
          <a:p>
            <a:pPr marL="625475" lvl="1" indent="-279400" algn="l" rtl="0">
              <a:lnSpc>
                <a:spcPct val="90000"/>
              </a:lnSpc>
              <a:spcBef>
                <a:spcPts val="800"/>
              </a:spcBef>
              <a:spcAft>
                <a:spcPts val="0"/>
              </a:spcAft>
              <a:buClr>
                <a:schemeClr val="dk1"/>
              </a:buClr>
              <a:buSzPts val="2400"/>
              <a:buChar char="–"/>
            </a:pPr>
            <a:r>
              <a:rPr lang="en-US"/>
              <a:t>Estimate the computational resources required for this work </a:t>
            </a:r>
            <a:br>
              <a:rPr lang="en-US"/>
            </a:br>
            <a:r>
              <a:rPr lang="en-US"/>
              <a:t>and when it will be completed.</a:t>
            </a:r>
            <a:endParaRPr/>
          </a:p>
          <a:p>
            <a:pPr marL="230188" lvl="0" indent="-52388" algn="l" rtl="0">
              <a:lnSpc>
                <a:spcPct val="90000"/>
              </a:lnSpc>
              <a:spcBef>
                <a:spcPts val="1400"/>
              </a:spcBef>
              <a:spcAft>
                <a:spcPts val="0"/>
              </a:spcAft>
              <a:buSzPts val="2800"/>
              <a:buNone/>
            </a:pPr>
            <a:endParaRPr/>
          </a:p>
          <a:p>
            <a:pPr marL="230188" lvl="0" indent="-52388" algn="l" rtl="0">
              <a:lnSpc>
                <a:spcPct val="90000"/>
              </a:lnSpc>
              <a:spcBef>
                <a:spcPts val="1400"/>
              </a:spcBef>
              <a:spcAft>
                <a:spcPts val="0"/>
              </a:spcAft>
              <a:buSzPts val="2800"/>
              <a:buNone/>
            </a:pPr>
            <a:endParaRPr/>
          </a:p>
          <a:p>
            <a:pPr marL="230188" lvl="0" indent="-52388" algn="l" rtl="0">
              <a:lnSpc>
                <a:spcPct val="90000"/>
              </a:lnSpc>
              <a:spcBef>
                <a:spcPts val="1400"/>
              </a:spcBef>
              <a:spcAft>
                <a:spcPts val="0"/>
              </a:spcAft>
              <a:buSzPts val="2800"/>
              <a:buNone/>
            </a:pPr>
            <a:endParaRPr/>
          </a:p>
        </p:txBody>
      </p:sp>
      <p:sp>
        <p:nvSpPr>
          <p:cNvPr id="513" name="Google Shape;513;p46"/>
          <p:cNvSpPr txBox="1"/>
          <p:nvPr/>
        </p:nvSpPr>
        <p:spPr>
          <a:xfrm>
            <a:off x="602725" y="1012455"/>
            <a:ext cx="10116687" cy="1775007"/>
          </a:xfrm>
          <a:prstGeom prst="rect">
            <a:avLst/>
          </a:prstGeom>
          <a:noFill/>
          <a:ln>
            <a:noFill/>
          </a:ln>
        </p:spPr>
        <p:txBody>
          <a:bodyPr spcFirstLastPara="1" wrap="square" lIns="91425" tIns="45700" rIns="91425" bIns="45700" anchor="t" anchorCtr="0">
            <a:noAutofit/>
          </a:bodyPr>
          <a:lstStyle/>
          <a:p>
            <a:pPr marL="229870" marR="0" lvl="0" indent="-52070" algn="l" rtl="0">
              <a:lnSpc>
                <a:spcPct val="100000"/>
              </a:lnSpc>
              <a:spcBef>
                <a:spcPts val="0"/>
              </a:spcBef>
              <a:spcAft>
                <a:spcPts val="0"/>
              </a:spcAft>
              <a:buClr>
                <a:schemeClr val="dk2"/>
              </a:buClr>
              <a:buSzPts val="2800"/>
              <a:buFont typeface="Arial"/>
              <a:buNone/>
            </a:pPr>
            <a:endParaRPr sz="2800" b="0" i="0" u="none" strike="noStrike" cap="none">
              <a:solidFill>
                <a:schemeClr val="dk1"/>
              </a:solidFill>
              <a:latin typeface="Arial"/>
              <a:ea typeface="Arial"/>
              <a:cs typeface="Arial"/>
              <a:sym typeface="Arial"/>
            </a:endParaRPr>
          </a:p>
        </p:txBody>
      </p:sp>
      <p:pic>
        <p:nvPicPr>
          <p:cNvPr id="514" name="Google Shape;514;p46"/>
          <p:cNvPicPr preferRelativeResize="0"/>
          <p:nvPr/>
        </p:nvPicPr>
        <p:blipFill rotWithShape="1">
          <a:blip r:embed="rId3">
            <a:alphaModFix/>
          </a:blip>
          <a:srcRect/>
          <a:stretch/>
        </p:blipFill>
        <p:spPr>
          <a:xfrm>
            <a:off x="6039511" y="3066862"/>
            <a:ext cx="4569246" cy="3046164"/>
          </a:xfrm>
          <a:prstGeom prst="rect">
            <a:avLst/>
          </a:prstGeom>
          <a:noFill/>
          <a:ln>
            <a:noFill/>
          </a:ln>
        </p:spPr>
      </p:pic>
      <p:sp>
        <p:nvSpPr>
          <p:cNvPr id="515" name="Google Shape;515;p46"/>
          <p:cNvSpPr/>
          <p:nvPr/>
        </p:nvSpPr>
        <p:spPr>
          <a:xfrm>
            <a:off x="11956489" y="6399243"/>
            <a:ext cx="137160" cy="137160"/>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7"/>
          <p:cNvSpPr txBox="1">
            <a:spLocks noGrp="1"/>
          </p:cNvSpPr>
          <p:nvPr>
            <p:ph type="title"/>
          </p:nvPr>
        </p:nvSpPr>
        <p:spPr>
          <a:xfrm>
            <a:off x="148272" y="177114"/>
            <a:ext cx="10972800" cy="593752"/>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Narrative: Management Plan</a:t>
            </a:r>
            <a:endParaRPr sz="2400">
              <a:solidFill>
                <a:srgbClr val="000000"/>
              </a:solidFill>
            </a:endParaRPr>
          </a:p>
        </p:txBody>
      </p:sp>
      <p:sp>
        <p:nvSpPr>
          <p:cNvPr id="522" name="Google Shape;522;p47"/>
          <p:cNvSpPr txBox="1">
            <a:spLocks noGrp="1"/>
          </p:cNvSpPr>
          <p:nvPr>
            <p:ph type="body" idx="1"/>
          </p:nvPr>
        </p:nvSpPr>
        <p:spPr>
          <a:xfrm>
            <a:off x="406400" y="1049545"/>
            <a:ext cx="9728100" cy="4499700"/>
          </a:xfrm>
          <a:prstGeom prst="rect">
            <a:avLst/>
          </a:prstGeom>
          <a:noFill/>
          <a:ln>
            <a:noFill/>
          </a:ln>
        </p:spPr>
        <p:txBody>
          <a:bodyPr spcFirstLastPara="1" wrap="square" lIns="91425" tIns="45700" rIns="91425" bIns="45700" anchor="t" anchorCtr="0">
            <a:spAutoFit/>
          </a:bodyPr>
          <a:lstStyle/>
          <a:p>
            <a:pPr marL="230188" lvl="0" indent="-230188" algn="l" rtl="0">
              <a:lnSpc>
                <a:spcPct val="100000"/>
              </a:lnSpc>
              <a:spcBef>
                <a:spcPts val="0"/>
              </a:spcBef>
              <a:spcAft>
                <a:spcPts val="0"/>
              </a:spcAft>
              <a:buSzPts val="2800"/>
              <a:buChar char="•"/>
            </a:pPr>
            <a:r>
              <a:rPr lang="en-US"/>
              <a:t>Experience and credibility</a:t>
            </a:r>
            <a:endParaRPr/>
          </a:p>
          <a:p>
            <a:pPr marL="625475" lvl="1" indent="-279400" algn="l" rtl="0">
              <a:lnSpc>
                <a:spcPct val="100000"/>
              </a:lnSpc>
              <a:spcBef>
                <a:spcPts val="800"/>
              </a:spcBef>
              <a:spcAft>
                <a:spcPts val="0"/>
              </a:spcAft>
              <a:buClr>
                <a:schemeClr val="dk1"/>
              </a:buClr>
              <a:buSzPts val="2400"/>
              <a:buChar char="–"/>
            </a:pPr>
            <a:r>
              <a:rPr lang="en-US"/>
              <a:t>List the scientific and technical members and their experience as related to the proposed scientific or technical goals</a:t>
            </a:r>
            <a:endParaRPr/>
          </a:p>
          <a:p>
            <a:pPr marL="625475" lvl="1" indent="-279400" algn="l" rtl="0">
              <a:lnSpc>
                <a:spcPct val="100000"/>
              </a:lnSpc>
              <a:spcBef>
                <a:spcPts val="800"/>
              </a:spcBef>
              <a:spcAft>
                <a:spcPts val="0"/>
              </a:spcAft>
              <a:buClr>
                <a:schemeClr val="dk1"/>
              </a:buClr>
              <a:buSzPts val="2400"/>
              <a:buChar char="–"/>
            </a:pPr>
            <a:r>
              <a:rPr lang="en-US"/>
              <a:t>Successful proposal teams demonstrate a clear understanding of petascale computing and can optimally use these resources to accomplish the stated scientific/technical goals</a:t>
            </a:r>
            <a:endParaRPr/>
          </a:p>
          <a:p>
            <a:pPr marL="625475" lvl="1" indent="-279400" algn="l" rtl="0">
              <a:lnSpc>
                <a:spcPct val="100000"/>
              </a:lnSpc>
              <a:spcBef>
                <a:spcPts val="800"/>
              </a:spcBef>
              <a:spcAft>
                <a:spcPts val="0"/>
              </a:spcAft>
              <a:buClr>
                <a:schemeClr val="dk1"/>
              </a:buClr>
              <a:buSzPts val="2400"/>
              <a:buChar char="–"/>
            </a:pPr>
            <a:r>
              <a:rPr lang="en-US">
                <a:highlight>
                  <a:schemeClr val="lt1"/>
                </a:highlight>
              </a:rPr>
              <a:t>Team members can be part of different proposals</a:t>
            </a:r>
            <a:endParaRPr>
              <a:highlight>
                <a:schemeClr val="lt1"/>
              </a:highlight>
            </a:endParaRPr>
          </a:p>
          <a:p>
            <a:pPr marL="230188" lvl="0" indent="-230188" algn="l" rtl="0">
              <a:lnSpc>
                <a:spcPct val="100000"/>
              </a:lnSpc>
              <a:spcBef>
                <a:spcPts val="1400"/>
              </a:spcBef>
              <a:spcAft>
                <a:spcPts val="0"/>
              </a:spcAft>
              <a:buSzPts val="2800"/>
              <a:buChar char="•"/>
            </a:pPr>
            <a:r>
              <a:rPr lang="en-US"/>
              <a:t>Transparent use of time</a:t>
            </a:r>
            <a:endParaRPr/>
          </a:p>
          <a:p>
            <a:pPr marL="625475" lvl="1" indent="-279400" algn="l" rtl="0">
              <a:lnSpc>
                <a:spcPct val="100000"/>
              </a:lnSpc>
              <a:spcBef>
                <a:spcPts val="800"/>
              </a:spcBef>
              <a:spcAft>
                <a:spcPts val="0"/>
              </a:spcAft>
              <a:buClr>
                <a:schemeClr val="dk1"/>
              </a:buClr>
              <a:buSzPts val="2400"/>
              <a:buChar char="–"/>
            </a:pPr>
            <a:r>
              <a:rPr lang="en-US"/>
              <a:t>Projects involving multiple teams or different thrust areas should clearly state how the allocation will be distributed and managed</a:t>
            </a:r>
            <a:endParaRPr/>
          </a:p>
        </p:txBody>
      </p:sp>
      <p:sp>
        <p:nvSpPr>
          <p:cNvPr id="523" name="Google Shape;523;p47"/>
          <p:cNvSpPr/>
          <p:nvPr/>
        </p:nvSpPr>
        <p:spPr>
          <a:xfrm>
            <a:off x="10147101" y="-1"/>
            <a:ext cx="2067499" cy="5872164"/>
          </a:xfrm>
          <a:prstGeom prst="flowChartOffpageConnector">
            <a:avLst/>
          </a:prstGeom>
          <a:solidFill>
            <a:srgbClr val="CF3C02"/>
          </a:solidFill>
          <a:ln w="9525" cap="flat" cmpd="sng">
            <a:solidFill>
              <a:srgbClr val="CF3C02"/>
            </a:solidFill>
            <a:prstDash val="solid"/>
            <a:round/>
            <a:headEnd type="none" w="sm" len="sm"/>
            <a:tailEnd type="none" w="sm" len="sm"/>
          </a:ln>
          <a:effectLst>
            <a:outerShdw blurRad="40000" dist="23000" dir="5400000" rotWithShape="0">
              <a:srgbClr val="000000">
                <a:alpha val="3215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4" name="Google Shape;524;p47"/>
          <p:cNvSpPr txBox="1"/>
          <p:nvPr/>
        </p:nvSpPr>
        <p:spPr>
          <a:xfrm>
            <a:off x="10737301" y="170986"/>
            <a:ext cx="84189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Black"/>
                <a:ea typeface="Arial Black"/>
                <a:cs typeface="Arial Black"/>
                <a:sym typeface="Arial Black"/>
              </a:rPr>
              <a:t>TIPS</a:t>
            </a:r>
            <a:endParaRPr sz="1400" b="0" i="0" u="none" strike="noStrike" cap="none">
              <a:solidFill>
                <a:srgbClr val="000000"/>
              </a:solidFill>
              <a:latin typeface="Arial"/>
              <a:ea typeface="Arial"/>
              <a:cs typeface="Arial"/>
              <a:sym typeface="Arial"/>
            </a:endParaRPr>
          </a:p>
        </p:txBody>
      </p:sp>
      <p:cxnSp>
        <p:nvCxnSpPr>
          <p:cNvPr id="525" name="Google Shape;525;p47"/>
          <p:cNvCxnSpPr/>
          <p:nvPr/>
        </p:nvCxnSpPr>
        <p:spPr>
          <a:xfrm rot="10800000">
            <a:off x="10399207" y="571096"/>
            <a:ext cx="1518084" cy="0"/>
          </a:xfrm>
          <a:prstGeom prst="straightConnector1">
            <a:avLst/>
          </a:prstGeom>
          <a:noFill/>
          <a:ln w="9525" cap="flat" cmpd="sng">
            <a:solidFill>
              <a:schemeClr val="lt1"/>
            </a:solidFill>
            <a:prstDash val="solid"/>
            <a:round/>
            <a:headEnd type="none" w="sm" len="sm"/>
            <a:tailEnd type="none" w="sm" len="sm"/>
          </a:ln>
        </p:spPr>
      </p:cxnSp>
      <p:sp>
        <p:nvSpPr>
          <p:cNvPr id="526" name="Google Shape;526;p47"/>
          <p:cNvSpPr txBox="1"/>
          <p:nvPr/>
        </p:nvSpPr>
        <p:spPr>
          <a:xfrm>
            <a:off x="10124501" y="663430"/>
            <a:ext cx="2067499" cy="39703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2F2F2"/>
                </a:solidFill>
                <a:latin typeface="Arial Black"/>
                <a:ea typeface="Arial Black"/>
                <a:cs typeface="Arial Black"/>
                <a:sym typeface="Arial Black"/>
              </a:rPr>
              <a:t>Do </a:t>
            </a:r>
            <a:r>
              <a:rPr lang="en-US" sz="1800" b="0" i="0" u="none" strike="noStrike" cap="none">
                <a:solidFill>
                  <a:srgbClr val="F2F2F2"/>
                </a:solidFill>
                <a:latin typeface="Arial Narrow"/>
                <a:ea typeface="Arial Narrow"/>
                <a:cs typeface="Arial Narrow"/>
                <a:sym typeface="Arial Narrow"/>
              </a:rPr>
              <a:t>include in “Personnel Justification” a brief description of the role of each team member. Although not a requirement, proposals with application developers or clear connections to development teams are favorably viewed by readiness reviewers. </a:t>
            </a:r>
            <a:endParaRPr sz="1400" b="0" i="0" u="none" strike="noStrike" cap="none">
              <a:solidFill>
                <a:srgbClr val="000000"/>
              </a:solidFill>
              <a:latin typeface="Arial"/>
              <a:ea typeface="Arial"/>
              <a:cs typeface="Arial"/>
              <a:sym typeface="Arial"/>
            </a:endParaRPr>
          </a:p>
        </p:txBody>
      </p:sp>
      <p:sp>
        <p:nvSpPr>
          <p:cNvPr id="527" name="Google Shape;527;p47"/>
          <p:cNvSpPr/>
          <p:nvPr/>
        </p:nvSpPr>
        <p:spPr>
          <a:xfrm>
            <a:off x="11956489" y="6399243"/>
            <a:ext cx="137160" cy="137160"/>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8"/>
          <p:cNvSpPr txBox="1">
            <a:spLocks noGrp="1"/>
          </p:cNvSpPr>
          <p:nvPr>
            <p:ph type="title"/>
          </p:nvPr>
        </p:nvSpPr>
        <p:spPr>
          <a:xfrm>
            <a:off x="148272" y="177114"/>
            <a:ext cx="10972800" cy="593752"/>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Narrative: Milestone Table</a:t>
            </a:r>
            <a:endParaRPr sz="3200"/>
          </a:p>
        </p:txBody>
      </p:sp>
      <p:sp>
        <p:nvSpPr>
          <p:cNvPr id="533" name="Google Shape;533;p48"/>
          <p:cNvSpPr txBox="1">
            <a:spLocks noGrp="1"/>
          </p:cNvSpPr>
          <p:nvPr>
            <p:ph type="body" idx="1"/>
          </p:nvPr>
        </p:nvSpPr>
        <p:spPr>
          <a:xfrm>
            <a:off x="330200" y="2967116"/>
            <a:ext cx="8111400" cy="3359700"/>
          </a:xfrm>
          <a:prstGeom prst="rect">
            <a:avLst/>
          </a:prstGeom>
          <a:noFill/>
          <a:ln>
            <a:noFill/>
          </a:ln>
        </p:spPr>
        <p:txBody>
          <a:bodyPr spcFirstLastPara="1" wrap="square" lIns="91425" tIns="45700" rIns="91425" bIns="45700" anchor="t" anchorCtr="0">
            <a:spAutoFit/>
          </a:bodyPr>
          <a:lstStyle/>
          <a:p>
            <a:pPr marL="625475" lvl="1" indent="-279400" algn="l" rtl="0">
              <a:lnSpc>
                <a:spcPct val="90000"/>
              </a:lnSpc>
              <a:spcBef>
                <a:spcPts val="0"/>
              </a:spcBef>
              <a:spcAft>
                <a:spcPts val="0"/>
              </a:spcAft>
              <a:buClr>
                <a:schemeClr val="dk1"/>
              </a:buClr>
              <a:buSzPts val="2400"/>
              <a:buChar char="–"/>
            </a:pPr>
            <a:r>
              <a:rPr lang="en-US"/>
              <a:t>As appropriate, details to provide for each milestone:</a:t>
            </a:r>
            <a:endParaRPr/>
          </a:p>
          <a:p>
            <a:pPr marL="914400" lvl="2" indent="-230187" algn="l" rtl="0">
              <a:lnSpc>
                <a:spcPct val="90000"/>
              </a:lnSpc>
              <a:spcBef>
                <a:spcPts val="800"/>
              </a:spcBef>
              <a:spcAft>
                <a:spcPts val="0"/>
              </a:spcAft>
              <a:buClr>
                <a:schemeClr val="dk1"/>
              </a:buClr>
              <a:buSzPts val="2000"/>
              <a:buChar char="•"/>
            </a:pPr>
            <a:r>
              <a:rPr lang="en-US"/>
              <a:t>Computing resource and allocation request (node-hours).</a:t>
            </a:r>
            <a:endParaRPr/>
          </a:p>
          <a:p>
            <a:pPr marL="914400" lvl="2" indent="-217487" algn="l" rtl="0">
              <a:lnSpc>
                <a:spcPct val="90000"/>
              </a:lnSpc>
              <a:spcBef>
                <a:spcPts val="800"/>
              </a:spcBef>
              <a:spcAft>
                <a:spcPts val="0"/>
              </a:spcAft>
              <a:buSzPts val="1800"/>
              <a:buChar char="•"/>
            </a:pPr>
            <a:r>
              <a:rPr lang="en-US"/>
              <a:t>Production size runs (number of nodes).</a:t>
            </a:r>
            <a:endParaRPr/>
          </a:p>
          <a:p>
            <a:pPr marL="914400" lvl="2" indent="-230187" algn="l" rtl="0">
              <a:lnSpc>
                <a:spcPct val="90000"/>
              </a:lnSpc>
              <a:spcBef>
                <a:spcPts val="800"/>
              </a:spcBef>
              <a:spcAft>
                <a:spcPts val="0"/>
              </a:spcAft>
              <a:buClr>
                <a:schemeClr val="dk1"/>
              </a:buClr>
              <a:buSzPts val="2000"/>
              <a:buChar char="•"/>
            </a:pPr>
            <a:r>
              <a:rPr lang="en-US"/>
              <a:t>Filesystem and archival storage, and duration.</a:t>
            </a:r>
            <a:endParaRPr/>
          </a:p>
          <a:p>
            <a:pPr marL="914400" lvl="2" indent="-230187" algn="l" rtl="0">
              <a:lnSpc>
                <a:spcPct val="90000"/>
              </a:lnSpc>
              <a:spcBef>
                <a:spcPts val="800"/>
              </a:spcBef>
              <a:spcAft>
                <a:spcPts val="0"/>
              </a:spcAft>
              <a:buClr>
                <a:schemeClr val="dk1"/>
              </a:buClr>
              <a:buSzPts val="2000"/>
              <a:buChar char="•"/>
            </a:pPr>
            <a:r>
              <a:rPr lang="en-US"/>
              <a:t>Software application employed.</a:t>
            </a:r>
            <a:endParaRPr/>
          </a:p>
          <a:p>
            <a:pPr marL="914400" lvl="2" indent="-230187" algn="l" rtl="0">
              <a:lnSpc>
                <a:spcPct val="90000"/>
              </a:lnSpc>
              <a:spcBef>
                <a:spcPts val="800"/>
              </a:spcBef>
              <a:spcAft>
                <a:spcPts val="0"/>
              </a:spcAft>
              <a:buClr>
                <a:schemeClr val="dk1"/>
              </a:buClr>
              <a:buSzPts val="2000"/>
              <a:buChar char="•"/>
            </a:pPr>
            <a:r>
              <a:rPr lang="en-US"/>
              <a:t>Summary of the computational tasks                                    (e.g., computational runs, data analysis, data reduction).</a:t>
            </a:r>
            <a:endParaRPr/>
          </a:p>
          <a:p>
            <a:pPr marL="914400" lvl="2" indent="-230187" algn="l" rtl="0">
              <a:lnSpc>
                <a:spcPct val="90000"/>
              </a:lnSpc>
              <a:spcBef>
                <a:spcPts val="800"/>
              </a:spcBef>
              <a:spcAft>
                <a:spcPts val="0"/>
              </a:spcAft>
              <a:buClr>
                <a:schemeClr val="dk1"/>
              </a:buClr>
              <a:buSzPts val="2000"/>
              <a:buChar char="•"/>
            </a:pPr>
            <a:r>
              <a:rPr lang="en-US"/>
              <a:t>Dependencies on or between other milestones.</a:t>
            </a:r>
            <a:endParaRPr/>
          </a:p>
          <a:p>
            <a:pPr marL="914400" lvl="2" indent="-230187" algn="l" rtl="0">
              <a:lnSpc>
                <a:spcPct val="90000"/>
              </a:lnSpc>
              <a:spcBef>
                <a:spcPts val="800"/>
              </a:spcBef>
              <a:spcAft>
                <a:spcPts val="0"/>
              </a:spcAft>
              <a:buClr>
                <a:schemeClr val="dk1"/>
              </a:buClr>
              <a:buSzPts val="2000"/>
              <a:buChar char="•"/>
            </a:pPr>
            <a:r>
              <a:rPr lang="en-US"/>
              <a:t>Expected start, target completion date and status.</a:t>
            </a:r>
            <a:endParaRPr/>
          </a:p>
        </p:txBody>
      </p:sp>
      <p:sp>
        <p:nvSpPr>
          <p:cNvPr id="534" name="Google Shape;534;p48"/>
          <p:cNvSpPr txBox="1"/>
          <p:nvPr/>
        </p:nvSpPr>
        <p:spPr>
          <a:xfrm>
            <a:off x="602725" y="1232597"/>
            <a:ext cx="10116687" cy="1775007"/>
          </a:xfrm>
          <a:prstGeom prst="rect">
            <a:avLst/>
          </a:prstGeom>
          <a:noFill/>
          <a:ln>
            <a:noFill/>
          </a:ln>
        </p:spPr>
        <p:txBody>
          <a:bodyPr spcFirstLastPara="1" wrap="square" lIns="91425" tIns="45700" rIns="91425" bIns="45700" anchor="t" anchorCtr="0">
            <a:noAutofit/>
          </a:bodyPr>
          <a:lstStyle/>
          <a:p>
            <a:pPr marL="229870" marR="0" lvl="0" indent="-52070" algn="l" rtl="0">
              <a:lnSpc>
                <a:spcPct val="100000"/>
              </a:lnSpc>
              <a:spcBef>
                <a:spcPts val="0"/>
              </a:spcBef>
              <a:spcAft>
                <a:spcPts val="0"/>
              </a:spcAft>
              <a:buClr>
                <a:schemeClr val="dk2"/>
              </a:buClr>
              <a:buSzPts val="2800"/>
              <a:buFont typeface="Arial"/>
              <a:buNone/>
            </a:pPr>
            <a:endParaRPr sz="2800" b="0" i="0" u="none" strike="noStrike" cap="none">
              <a:solidFill>
                <a:schemeClr val="dk1"/>
              </a:solidFill>
              <a:latin typeface="Arial"/>
              <a:ea typeface="Arial"/>
              <a:cs typeface="Arial"/>
              <a:sym typeface="Arial"/>
            </a:endParaRPr>
          </a:p>
        </p:txBody>
      </p:sp>
      <p:sp>
        <p:nvSpPr>
          <p:cNvPr id="535" name="Google Shape;535;p48"/>
          <p:cNvSpPr/>
          <p:nvPr/>
        </p:nvSpPr>
        <p:spPr>
          <a:xfrm>
            <a:off x="11956489" y="6399243"/>
            <a:ext cx="137160" cy="137160"/>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6" name="Google Shape;536;p48"/>
          <p:cNvSpPr txBox="1"/>
          <p:nvPr/>
        </p:nvSpPr>
        <p:spPr>
          <a:xfrm>
            <a:off x="330200" y="905448"/>
            <a:ext cx="9213000" cy="1968000"/>
          </a:xfrm>
          <a:prstGeom prst="rect">
            <a:avLst/>
          </a:prstGeom>
          <a:noFill/>
          <a:ln>
            <a:noFill/>
          </a:ln>
        </p:spPr>
        <p:txBody>
          <a:bodyPr spcFirstLastPara="1" wrap="square" lIns="91425" tIns="45700" rIns="91425" bIns="45700" anchor="t" anchorCtr="0">
            <a:spAutoFit/>
          </a:bodyPr>
          <a:lstStyle/>
          <a:p>
            <a:pPr marL="230188" marR="0" lvl="0" indent="-230188" algn="l" rtl="0">
              <a:lnSpc>
                <a:spcPct val="90000"/>
              </a:lnSpc>
              <a:spcBef>
                <a:spcPts val="0"/>
              </a:spcBef>
              <a:spcAft>
                <a:spcPts val="0"/>
              </a:spcAft>
              <a:buClr>
                <a:schemeClr val="dk2"/>
              </a:buClr>
              <a:buSzPts val="2800"/>
              <a:buFont typeface="Arial"/>
              <a:buChar char="•"/>
            </a:pPr>
            <a:r>
              <a:rPr lang="en-US" sz="2800" b="0" i="0" u="none" strike="noStrike" cap="none">
                <a:solidFill>
                  <a:schemeClr val="dk2"/>
                </a:solidFill>
                <a:latin typeface="Arial"/>
                <a:ea typeface="Arial"/>
                <a:cs typeface="Arial"/>
                <a:sym typeface="Arial"/>
              </a:rPr>
              <a:t>Clearly state the scientific and technical milestones for each year of your proposed work.</a:t>
            </a:r>
            <a:endParaRPr sz="1400" b="0" i="0" u="none" strike="noStrike" cap="none">
              <a:solidFill>
                <a:srgbClr val="000000"/>
              </a:solidFill>
              <a:latin typeface="Arial"/>
              <a:ea typeface="Arial"/>
              <a:cs typeface="Arial"/>
              <a:sym typeface="Arial"/>
            </a:endParaRPr>
          </a:p>
          <a:p>
            <a:pPr marL="625475" marR="0" lvl="1" indent="-279400" algn="l" rtl="0">
              <a:lnSpc>
                <a:spcPct val="90000"/>
              </a:lnSpc>
              <a:spcBef>
                <a:spcPts val="8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Milestones should be appropriate for the size and duration of the requested award.  Future modifications in scope will be tracked through this table.</a:t>
            </a:r>
            <a:endParaRPr sz="1400" b="0" i="0" u="none" strike="noStrike" cap="none">
              <a:solidFill>
                <a:srgbClr val="000000"/>
              </a:solidFill>
              <a:latin typeface="Arial"/>
              <a:ea typeface="Arial"/>
              <a:cs typeface="Arial"/>
              <a:sym typeface="Arial"/>
            </a:endParaRPr>
          </a:p>
        </p:txBody>
      </p:sp>
      <p:sp>
        <p:nvSpPr>
          <p:cNvPr id="537" name="Google Shape;537;p48"/>
          <p:cNvSpPr/>
          <p:nvPr/>
        </p:nvSpPr>
        <p:spPr>
          <a:xfrm>
            <a:off x="10147101" y="-1"/>
            <a:ext cx="2067499" cy="3312542"/>
          </a:xfrm>
          <a:prstGeom prst="flowChartOffpageConnector">
            <a:avLst/>
          </a:prstGeom>
          <a:solidFill>
            <a:srgbClr val="CF3C02"/>
          </a:solidFill>
          <a:ln w="9525" cap="flat" cmpd="sng">
            <a:solidFill>
              <a:srgbClr val="CF3C02"/>
            </a:solidFill>
            <a:prstDash val="solid"/>
            <a:round/>
            <a:headEnd type="none" w="sm" len="sm"/>
            <a:tailEnd type="none" w="sm" len="sm"/>
          </a:ln>
          <a:effectLst>
            <a:outerShdw blurRad="40000" dist="23000" dir="5400000" rotWithShape="0">
              <a:srgbClr val="000000">
                <a:alpha val="3215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8" name="Google Shape;538;p48"/>
          <p:cNvSpPr txBox="1"/>
          <p:nvPr/>
        </p:nvSpPr>
        <p:spPr>
          <a:xfrm>
            <a:off x="10214634" y="433136"/>
            <a:ext cx="1932432" cy="25853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2F2F2"/>
                </a:solidFill>
                <a:latin typeface="Arial Black"/>
                <a:ea typeface="Arial Black"/>
                <a:cs typeface="Arial Black"/>
                <a:sym typeface="Arial Black"/>
              </a:rPr>
              <a:t>Note: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2F2F2"/>
                </a:solidFill>
                <a:latin typeface="Arial Narrow"/>
                <a:ea typeface="Arial Narrow"/>
                <a:cs typeface="Arial Narrow"/>
                <a:sym typeface="Arial Narrow"/>
              </a:rPr>
              <a:t>The Milestone Table is a </a:t>
            </a:r>
            <a:r>
              <a:rPr lang="en-US" sz="1800" b="1" i="0" u="none" strike="noStrike" cap="none">
                <a:solidFill>
                  <a:srgbClr val="F2F2F2"/>
                </a:solidFill>
                <a:latin typeface="Arial Narrow"/>
                <a:ea typeface="Arial Narrow"/>
                <a:cs typeface="Arial Narrow"/>
                <a:sym typeface="Arial Narrow"/>
              </a:rPr>
              <a:t>required</a:t>
            </a:r>
            <a:r>
              <a:rPr lang="en-US" sz="1800" b="0" i="0" u="none" strike="noStrike" cap="none">
                <a:solidFill>
                  <a:srgbClr val="F2F2F2"/>
                </a:solidFill>
                <a:latin typeface="Arial Narrow"/>
                <a:ea typeface="Arial Narrow"/>
                <a:cs typeface="Arial Narrow"/>
                <a:sym typeface="Arial Narrow"/>
              </a:rPr>
              <a:t> document. Proposals without it will not be accepted for review.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2F2F2"/>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2F2F2"/>
              </a:solidFill>
              <a:latin typeface="Arial Narrow"/>
              <a:ea typeface="Arial Narrow"/>
              <a:cs typeface="Arial Narrow"/>
              <a:sym typeface="Arial Narrow"/>
            </a:endParaRPr>
          </a:p>
        </p:txBody>
      </p:sp>
      <p:pic>
        <p:nvPicPr>
          <p:cNvPr id="539" name="Google Shape;539;p48"/>
          <p:cNvPicPr preferRelativeResize="0"/>
          <p:nvPr/>
        </p:nvPicPr>
        <p:blipFill rotWithShape="1">
          <a:blip r:embed="rId3">
            <a:alphaModFix/>
          </a:blip>
          <a:srcRect/>
          <a:stretch/>
        </p:blipFill>
        <p:spPr>
          <a:xfrm>
            <a:off x="8280375" y="3601900"/>
            <a:ext cx="3629649" cy="272492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49"/>
          <p:cNvSpPr txBox="1">
            <a:spLocks noGrp="1"/>
          </p:cNvSpPr>
          <p:nvPr>
            <p:ph type="title"/>
          </p:nvPr>
        </p:nvSpPr>
        <p:spPr>
          <a:xfrm>
            <a:off x="148272" y="177114"/>
            <a:ext cx="10972800" cy="593752"/>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Narrative: INCITE Publications</a:t>
            </a:r>
            <a:endParaRPr sz="3200"/>
          </a:p>
        </p:txBody>
      </p:sp>
      <p:sp>
        <p:nvSpPr>
          <p:cNvPr id="545" name="Google Shape;545;p49"/>
          <p:cNvSpPr txBox="1">
            <a:spLocks noGrp="1"/>
          </p:cNvSpPr>
          <p:nvPr>
            <p:ph type="body" idx="1"/>
          </p:nvPr>
        </p:nvSpPr>
        <p:spPr>
          <a:xfrm>
            <a:off x="406400" y="1344824"/>
            <a:ext cx="10714672" cy="5681555"/>
          </a:xfrm>
          <a:prstGeom prst="rect">
            <a:avLst/>
          </a:prstGeom>
          <a:noFill/>
          <a:ln>
            <a:noFill/>
          </a:ln>
        </p:spPr>
        <p:txBody>
          <a:bodyPr spcFirstLastPara="1" wrap="square" lIns="91425" tIns="45700" rIns="91425" bIns="45700" anchor="t" anchorCtr="0">
            <a:spAutoFit/>
          </a:bodyPr>
          <a:lstStyle/>
          <a:p>
            <a:pPr marL="230188" lvl="0" indent="-230188" algn="l" rtl="0">
              <a:lnSpc>
                <a:spcPct val="90000"/>
              </a:lnSpc>
              <a:spcBef>
                <a:spcPts val="0"/>
              </a:spcBef>
              <a:spcAft>
                <a:spcPts val="0"/>
              </a:spcAft>
              <a:buSzPts val="2800"/>
              <a:buChar char="•"/>
            </a:pPr>
            <a:r>
              <a:rPr lang="en-US"/>
              <a:t>Publications resulting from </a:t>
            </a:r>
            <a:r>
              <a:rPr lang="en-US" b="1"/>
              <a:t>INCITE</a:t>
            </a:r>
            <a:r>
              <a:rPr lang="en-US"/>
              <a:t> awards</a:t>
            </a:r>
            <a:endParaRPr/>
          </a:p>
          <a:p>
            <a:pPr marL="625475" lvl="1" indent="-279400" algn="l" rtl="0">
              <a:lnSpc>
                <a:spcPct val="90000"/>
              </a:lnSpc>
              <a:spcBef>
                <a:spcPts val="800"/>
              </a:spcBef>
              <a:spcAft>
                <a:spcPts val="0"/>
              </a:spcAft>
              <a:buClr>
                <a:srgbClr val="11689C"/>
              </a:buClr>
              <a:buSzPts val="2400"/>
              <a:buChar char="–"/>
            </a:pPr>
            <a:r>
              <a:rPr lang="en-US">
                <a:solidFill>
                  <a:srgbClr val="000000"/>
                </a:solidFill>
              </a:rPr>
              <a:t>To show impact of the INCITE program, we ask authors to list the publications, </a:t>
            </a:r>
            <a:r>
              <a:rPr lang="en-US" b="1">
                <a:solidFill>
                  <a:srgbClr val="000000"/>
                </a:solidFill>
              </a:rPr>
              <a:t>including DOIs when available</a:t>
            </a:r>
            <a:r>
              <a:rPr lang="en-US">
                <a:solidFill>
                  <a:srgbClr val="000000"/>
                </a:solidFill>
              </a:rPr>
              <a:t>, resulting from previous INCITE awards to this project team for work related to the proposal under consideration.</a:t>
            </a:r>
            <a:endParaRPr/>
          </a:p>
          <a:p>
            <a:pPr marL="625475" lvl="1" indent="-279400" algn="l" rtl="0">
              <a:lnSpc>
                <a:spcPct val="90000"/>
              </a:lnSpc>
              <a:spcBef>
                <a:spcPts val="800"/>
              </a:spcBef>
              <a:spcAft>
                <a:spcPts val="0"/>
              </a:spcAft>
              <a:buClr>
                <a:srgbClr val="11689C"/>
              </a:buClr>
              <a:buSzPts val="2400"/>
              <a:buChar char="–"/>
            </a:pPr>
            <a:r>
              <a:rPr lang="en-US">
                <a:solidFill>
                  <a:srgbClr val="000000"/>
                </a:solidFill>
              </a:rPr>
              <a:t>All publications that were enabled by </a:t>
            </a:r>
            <a:br>
              <a:rPr lang="en-US">
                <a:solidFill>
                  <a:srgbClr val="000000"/>
                </a:solidFill>
              </a:rPr>
            </a:br>
            <a:r>
              <a:rPr lang="en-US">
                <a:solidFill>
                  <a:srgbClr val="000000"/>
                </a:solidFill>
              </a:rPr>
              <a:t>an INCITE project should include an </a:t>
            </a:r>
            <a:br>
              <a:rPr lang="en-US">
                <a:solidFill>
                  <a:srgbClr val="000000"/>
                </a:solidFill>
              </a:rPr>
            </a:br>
            <a:r>
              <a:rPr lang="en-US">
                <a:solidFill>
                  <a:srgbClr val="000000"/>
                </a:solidFill>
              </a:rPr>
              <a:t>acknowledgement of the INCITE </a:t>
            </a:r>
            <a:br>
              <a:rPr lang="en-US">
                <a:solidFill>
                  <a:srgbClr val="000000"/>
                </a:solidFill>
              </a:rPr>
            </a:br>
            <a:r>
              <a:rPr lang="en-US">
                <a:solidFill>
                  <a:srgbClr val="000000"/>
                </a:solidFill>
              </a:rPr>
              <a:t>program and/or the LCF.</a:t>
            </a:r>
            <a:endParaRPr/>
          </a:p>
          <a:p>
            <a:pPr marL="625475" lvl="1" indent="-279400" algn="l" rtl="0">
              <a:lnSpc>
                <a:spcPct val="90000"/>
              </a:lnSpc>
              <a:spcBef>
                <a:spcPts val="800"/>
              </a:spcBef>
              <a:spcAft>
                <a:spcPts val="0"/>
              </a:spcAft>
              <a:buClr>
                <a:srgbClr val="11689C"/>
              </a:buClr>
              <a:buSzPts val="2400"/>
              <a:buChar char="–"/>
            </a:pPr>
            <a:r>
              <a:rPr lang="en-US">
                <a:solidFill>
                  <a:srgbClr val="000000"/>
                </a:solidFill>
              </a:rPr>
              <a:t>Include only publications with INCITE </a:t>
            </a:r>
            <a:br>
              <a:rPr lang="en-US">
                <a:solidFill>
                  <a:srgbClr val="000000"/>
                </a:solidFill>
              </a:rPr>
            </a:br>
            <a:r>
              <a:rPr lang="en-US">
                <a:solidFill>
                  <a:srgbClr val="000000"/>
                </a:solidFill>
              </a:rPr>
              <a:t>acknowledgements.</a:t>
            </a:r>
            <a:endParaRPr/>
          </a:p>
          <a:p>
            <a:pPr marL="346075" lvl="1" indent="0" algn="l" rtl="0">
              <a:lnSpc>
                <a:spcPct val="90000"/>
              </a:lnSpc>
              <a:spcBef>
                <a:spcPts val="800"/>
              </a:spcBef>
              <a:spcAft>
                <a:spcPts val="0"/>
              </a:spcAft>
              <a:buClr>
                <a:schemeClr val="dk1"/>
              </a:buClr>
              <a:buSzPts val="2400"/>
              <a:buNone/>
            </a:pPr>
            <a:endParaRPr/>
          </a:p>
          <a:p>
            <a:pPr marL="230188" lvl="0" indent="-52388" algn="l" rtl="0">
              <a:lnSpc>
                <a:spcPct val="90000"/>
              </a:lnSpc>
              <a:spcBef>
                <a:spcPts val="1400"/>
              </a:spcBef>
              <a:spcAft>
                <a:spcPts val="0"/>
              </a:spcAft>
              <a:buSzPts val="2800"/>
              <a:buNone/>
            </a:pPr>
            <a:endParaRPr/>
          </a:p>
          <a:p>
            <a:pPr marL="230188" lvl="0" indent="-52388" algn="l" rtl="0">
              <a:lnSpc>
                <a:spcPct val="90000"/>
              </a:lnSpc>
              <a:spcBef>
                <a:spcPts val="1400"/>
              </a:spcBef>
              <a:spcAft>
                <a:spcPts val="0"/>
              </a:spcAft>
              <a:buSzPts val="2800"/>
              <a:buNone/>
            </a:pPr>
            <a:endParaRPr/>
          </a:p>
        </p:txBody>
      </p:sp>
      <p:sp>
        <p:nvSpPr>
          <p:cNvPr id="546" name="Google Shape;546;p49"/>
          <p:cNvSpPr txBox="1"/>
          <p:nvPr/>
        </p:nvSpPr>
        <p:spPr>
          <a:xfrm>
            <a:off x="602725" y="1232597"/>
            <a:ext cx="10116687" cy="1775007"/>
          </a:xfrm>
          <a:prstGeom prst="rect">
            <a:avLst/>
          </a:prstGeom>
          <a:noFill/>
          <a:ln>
            <a:noFill/>
          </a:ln>
        </p:spPr>
        <p:txBody>
          <a:bodyPr spcFirstLastPara="1" wrap="square" lIns="91425" tIns="45700" rIns="91425" bIns="45700" anchor="t" anchorCtr="0">
            <a:noAutofit/>
          </a:bodyPr>
          <a:lstStyle/>
          <a:p>
            <a:pPr marL="229870" marR="0" lvl="0" indent="-52070" algn="l" rtl="0">
              <a:lnSpc>
                <a:spcPct val="100000"/>
              </a:lnSpc>
              <a:spcBef>
                <a:spcPts val="0"/>
              </a:spcBef>
              <a:spcAft>
                <a:spcPts val="0"/>
              </a:spcAft>
              <a:buClr>
                <a:schemeClr val="dk2"/>
              </a:buClr>
              <a:buSzPts val="2800"/>
              <a:buFont typeface="Arial"/>
              <a:buNone/>
            </a:pPr>
            <a:endParaRPr sz="2800" b="0" i="0" u="none" strike="noStrike" cap="none">
              <a:solidFill>
                <a:schemeClr val="dk1"/>
              </a:solidFill>
              <a:latin typeface="Arial"/>
              <a:ea typeface="Arial"/>
              <a:cs typeface="Arial"/>
              <a:sym typeface="Arial"/>
            </a:endParaRPr>
          </a:p>
        </p:txBody>
      </p:sp>
      <p:pic>
        <p:nvPicPr>
          <p:cNvPr id="547" name="Google Shape;547;p49"/>
          <p:cNvPicPr preferRelativeResize="0"/>
          <p:nvPr/>
        </p:nvPicPr>
        <p:blipFill rotWithShape="1">
          <a:blip r:embed="rId3">
            <a:alphaModFix/>
          </a:blip>
          <a:srcRect/>
          <a:stretch/>
        </p:blipFill>
        <p:spPr>
          <a:xfrm>
            <a:off x="6599267" y="3067936"/>
            <a:ext cx="4996960" cy="3331307"/>
          </a:xfrm>
          <a:prstGeom prst="rect">
            <a:avLst/>
          </a:prstGeom>
          <a:noFill/>
          <a:ln>
            <a:noFill/>
          </a:ln>
        </p:spPr>
      </p:pic>
      <p:sp>
        <p:nvSpPr>
          <p:cNvPr id="548" name="Google Shape;548;p49"/>
          <p:cNvSpPr/>
          <p:nvPr/>
        </p:nvSpPr>
        <p:spPr>
          <a:xfrm>
            <a:off x="11956489" y="6399243"/>
            <a:ext cx="137160" cy="137160"/>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0"/>
          <p:cNvSpPr txBox="1"/>
          <p:nvPr/>
        </p:nvSpPr>
        <p:spPr>
          <a:xfrm>
            <a:off x="247075" y="286444"/>
            <a:ext cx="10033299" cy="49629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chemeClr val="dk2"/>
              </a:buClr>
              <a:buSzPts val="2800"/>
              <a:buFont typeface="Arial Black"/>
              <a:buNone/>
            </a:pPr>
            <a:endParaRPr sz="2800" b="0" i="0" u="none" strike="noStrike" cap="none">
              <a:solidFill>
                <a:schemeClr val="dk2"/>
              </a:solidFill>
              <a:latin typeface="Arial Black"/>
              <a:ea typeface="Arial Black"/>
              <a:cs typeface="Arial Black"/>
              <a:sym typeface="Arial Black"/>
            </a:endParaRPr>
          </a:p>
        </p:txBody>
      </p:sp>
      <p:sp>
        <p:nvSpPr>
          <p:cNvPr id="554" name="Google Shape;554;p50"/>
          <p:cNvSpPr txBox="1">
            <a:spLocks noGrp="1"/>
          </p:cNvSpPr>
          <p:nvPr>
            <p:ph type="title"/>
          </p:nvPr>
        </p:nvSpPr>
        <p:spPr>
          <a:xfrm>
            <a:off x="148272" y="177114"/>
            <a:ext cx="10972800" cy="593700"/>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rgbClr val="00679A"/>
              </a:buClr>
              <a:buSzPts val="3400"/>
              <a:buFont typeface="Arial Black"/>
              <a:buNone/>
            </a:pPr>
            <a:r>
              <a:rPr lang="en-US"/>
              <a:t>INCITE Annual Timeline</a:t>
            </a:r>
            <a:endParaRPr/>
          </a:p>
        </p:txBody>
      </p:sp>
      <p:sp>
        <p:nvSpPr>
          <p:cNvPr id="555" name="Google Shape;555;p50"/>
          <p:cNvSpPr/>
          <p:nvPr/>
        </p:nvSpPr>
        <p:spPr>
          <a:xfrm>
            <a:off x="11956489" y="6399243"/>
            <a:ext cx="137160" cy="137160"/>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56" name="Google Shape;556;p50"/>
          <p:cNvPicPr preferRelativeResize="0"/>
          <p:nvPr/>
        </p:nvPicPr>
        <p:blipFill rotWithShape="1">
          <a:blip r:embed="rId3">
            <a:alphaModFix/>
          </a:blip>
          <a:srcRect l="-1025" t="8590" r="3396" b="8813"/>
          <a:stretch/>
        </p:blipFill>
        <p:spPr>
          <a:xfrm>
            <a:off x="432675" y="782725"/>
            <a:ext cx="11523826" cy="5484251"/>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51"/>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Are You Ready to Apply Now?</a:t>
            </a:r>
            <a:endParaRPr/>
          </a:p>
        </p:txBody>
      </p:sp>
      <p:sp>
        <p:nvSpPr>
          <p:cNvPr id="562" name="Google Shape;562;p51"/>
          <p:cNvSpPr txBox="1">
            <a:spLocks noGrp="1"/>
          </p:cNvSpPr>
          <p:nvPr>
            <p:ph type="body" idx="1"/>
          </p:nvPr>
        </p:nvSpPr>
        <p:spPr>
          <a:xfrm>
            <a:off x="266700" y="1600201"/>
            <a:ext cx="4826000" cy="2408865"/>
          </a:xfrm>
          <a:prstGeom prst="rect">
            <a:avLst/>
          </a:prstGeom>
          <a:noFill/>
          <a:ln>
            <a:noFill/>
          </a:ln>
        </p:spPr>
        <p:txBody>
          <a:bodyPr spcFirstLastPara="1" wrap="square" lIns="91425" tIns="45700" rIns="91425" bIns="45700" anchor="t" anchorCtr="0">
            <a:spAutoFit/>
          </a:bodyPr>
          <a:lstStyle/>
          <a:p>
            <a:pPr marL="230188" lvl="0" indent="-230188" algn="l" rtl="0">
              <a:lnSpc>
                <a:spcPct val="90000"/>
              </a:lnSpc>
              <a:spcBef>
                <a:spcPts val="0"/>
              </a:spcBef>
              <a:spcAft>
                <a:spcPts val="0"/>
              </a:spcAft>
              <a:buSzPts val="2800"/>
              <a:buChar char="•"/>
            </a:pPr>
            <a:r>
              <a:rPr lang="en-US">
                <a:solidFill>
                  <a:srgbClr val="366092"/>
                </a:solidFill>
              </a:rPr>
              <a:t>Port your code before submitting the proposal</a:t>
            </a:r>
            <a:endParaRPr/>
          </a:p>
          <a:p>
            <a:pPr marL="625475" lvl="1" indent="-279400" algn="l" rtl="0">
              <a:lnSpc>
                <a:spcPct val="90000"/>
              </a:lnSpc>
              <a:spcBef>
                <a:spcPts val="800"/>
              </a:spcBef>
              <a:spcAft>
                <a:spcPts val="0"/>
              </a:spcAft>
              <a:buClr>
                <a:schemeClr val="dk1"/>
              </a:buClr>
              <a:buSzPts val="2400"/>
              <a:buChar char="–"/>
            </a:pPr>
            <a:r>
              <a:rPr lang="en-US"/>
              <a:t>Check to see if someone else has already ported it</a:t>
            </a:r>
            <a:endParaRPr/>
          </a:p>
          <a:p>
            <a:pPr marL="625475" lvl="1" indent="-279400" algn="l" rtl="0">
              <a:lnSpc>
                <a:spcPct val="90000"/>
              </a:lnSpc>
              <a:spcBef>
                <a:spcPts val="800"/>
              </a:spcBef>
              <a:spcAft>
                <a:spcPts val="0"/>
              </a:spcAft>
              <a:buClr>
                <a:schemeClr val="dk1"/>
              </a:buClr>
              <a:buSzPts val="2400"/>
              <a:buChar char="–"/>
            </a:pPr>
            <a:r>
              <a:rPr lang="en-US"/>
              <a:t>Request a startup account if needed (see next slide)</a:t>
            </a:r>
            <a:endParaRPr/>
          </a:p>
        </p:txBody>
      </p:sp>
      <p:sp>
        <p:nvSpPr>
          <p:cNvPr id="563" name="Google Shape;563;p51"/>
          <p:cNvSpPr txBox="1">
            <a:spLocks noGrp="1"/>
          </p:cNvSpPr>
          <p:nvPr>
            <p:ph type="body" idx="2"/>
          </p:nvPr>
        </p:nvSpPr>
        <p:spPr>
          <a:xfrm>
            <a:off x="4991100" y="1600201"/>
            <a:ext cx="5384800" cy="3834896"/>
          </a:xfrm>
          <a:prstGeom prst="rect">
            <a:avLst/>
          </a:prstGeom>
          <a:noFill/>
          <a:ln>
            <a:noFill/>
          </a:ln>
        </p:spPr>
        <p:txBody>
          <a:bodyPr spcFirstLastPara="1" wrap="square" lIns="91425" tIns="45700" rIns="91425" bIns="45700" anchor="t" anchorCtr="0">
            <a:spAutoFit/>
          </a:bodyPr>
          <a:lstStyle/>
          <a:p>
            <a:pPr marL="230188" lvl="0" indent="-230188" algn="l" rtl="0">
              <a:lnSpc>
                <a:spcPct val="90000"/>
              </a:lnSpc>
              <a:spcBef>
                <a:spcPts val="0"/>
              </a:spcBef>
              <a:spcAft>
                <a:spcPts val="0"/>
              </a:spcAft>
              <a:buSzPts val="2800"/>
              <a:buChar char="•"/>
            </a:pPr>
            <a:r>
              <a:rPr lang="en-US">
                <a:solidFill>
                  <a:srgbClr val="366092"/>
                </a:solidFill>
              </a:rPr>
              <a:t>Provide compelling </a:t>
            </a:r>
            <a:br>
              <a:rPr lang="en-US">
                <a:solidFill>
                  <a:srgbClr val="366092"/>
                </a:solidFill>
              </a:rPr>
            </a:br>
            <a:r>
              <a:rPr lang="en-US">
                <a:solidFill>
                  <a:srgbClr val="366092"/>
                </a:solidFill>
              </a:rPr>
              <a:t>benchmark data</a:t>
            </a:r>
            <a:endParaRPr/>
          </a:p>
          <a:p>
            <a:pPr marL="625475" lvl="1" indent="-279400" algn="l" rtl="0">
              <a:lnSpc>
                <a:spcPct val="90000"/>
              </a:lnSpc>
              <a:spcBef>
                <a:spcPts val="800"/>
              </a:spcBef>
              <a:spcAft>
                <a:spcPts val="0"/>
              </a:spcAft>
              <a:buClr>
                <a:schemeClr val="dk1"/>
              </a:buClr>
              <a:buSzPts val="2400"/>
              <a:buChar char="–"/>
            </a:pPr>
            <a:r>
              <a:rPr lang="en-US"/>
              <a:t>Prove application scalability in your proposal</a:t>
            </a:r>
            <a:endParaRPr/>
          </a:p>
          <a:p>
            <a:pPr marL="625475" lvl="1" indent="-279400" algn="l" rtl="0">
              <a:lnSpc>
                <a:spcPct val="90000"/>
              </a:lnSpc>
              <a:spcBef>
                <a:spcPts val="800"/>
              </a:spcBef>
              <a:spcAft>
                <a:spcPts val="0"/>
              </a:spcAft>
              <a:buClr>
                <a:schemeClr val="dk1"/>
              </a:buClr>
              <a:buSzPts val="2400"/>
              <a:buChar char="–"/>
            </a:pPr>
            <a:r>
              <a:rPr lang="en-US"/>
              <a:t>Run example cases at </a:t>
            </a:r>
            <a:br>
              <a:rPr lang="en-US"/>
            </a:br>
            <a:r>
              <a:rPr lang="en-US"/>
              <a:t>proposed production scale</a:t>
            </a:r>
            <a:endParaRPr/>
          </a:p>
          <a:p>
            <a:pPr marL="625475" lvl="1" indent="-279400" algn="l" rtl="0">
              <a:lnSpc>
                <a:spcPct val="90000"/>
              </a:lnSpc>
              <a:spcBef>
                <a:spcPts val="800"/>
              </a:spcBef>
              <a:spcAft>
                <a:spcPts val="0"/>
              </a:spcAft>
              <a:buClr>
                <a:schemeClr val="dk1"/>
              </a:buClr>
              <a:buSzPts val="2400"/>
              <a:buChar char="–"/>
            </a:pPr>
            <a:r>
              <a:rPr lang="en-US"/>
              <a:t>If you cannot show proof of runs at the proposed production scale, then provide a very tight story about how you will succeed</a:t>
            </a:r>
            <a:endParaRPr/>
          </a:p>
        </p:txBody>
      </p:sp>
      <p:pic>
        <p:nvPicPr>
          <p:cNvPr id="564" name="Google Shape;564;p51" descr="C:\Users\2fw\AppData\Local\Microsoft\Windows\Temporary Internet Files\Content.IE5\CXFNMSX4\MC900441310[1].png"/>
          <p:cNvPicPr preferRelativeResize="0"/>
          <p:nvPr/>
        </p:nvPicPr>
        <p:blipFill rotWithShape="1">
          <a:blip r:embed="rId3">
            <a:alphaModFix/>
          </a:blip>
          <a:srcRect/>
          <a:stretch/>
        </p:blipFill>
        <p:spPr>
          <a:xfrm>
            <a:off x="4998888" y="1661647"/>
            <a:ext cx="320634" cy="320634"/>
          </a:xfrm>
          <a:prstGeom prst="rect">
            <a:avLst/>
          </a:prstGeom>
          <a:noFill/>
          <a:ln>
            <a:noFill/>
          </a:ln>
        </p:spPr>
      </p:pic>
      <p:pic>
        <p:nvPicPr>
          <p:cNvPr id="565" name="Google Shape;565;p51" descr="C:\Users\2fw\AppData\Local\Microsoft\Windows\Temporary Internet Files\Content.IE5\CXFNMSX4\MC900441310[1].png"/>
          <p:cNvPicPr preferRelativeResize="0"/>
          <p:nvPr/>
        </p:nvPicPr>
        <p:blipFill rotWithShape="1">
          <a:blip r:embed="rId3">
            <a:alphaModFix/>
          </a:blip>
          <a:srcRect/>
          <a:stretch/>
        </p:blipFill>
        <p:spPr>
          <a:xfrm>
            <a:off x="265233" y="1663325"/>
            <a:ext cx="320634" cy="320634"/>
          </a:xfrm>
          <a:prstGeom prst="rect">
            <a:avLst/>
          </a:prstGeom>
          <a:noFill/>
          <a:ln>
            <a:noFill/>
          </a:ln>
        </p:spPr>
      </p:pic>
      <p:sp>
        <p:nvSpPr>
          <p:cNvPr id="566" name="Google Shape;566;p51"/>
          <p:cNvSpPr/>
          <p:nvPr/>
        </p:nvSpPr>
        <p:spPr>
          <a:xfrm>
            <a:off x="10147101" y="-1"/>
            <a:ext cx="2067499" cy="4727448"/>
          </a:xfrm>
          <a:prstGeom prst="flowChartOffpageConnector">
            <a:avLst/>
          </a:prstGeom>
          <a:solidFill>
            <a:srgbClr val="CF3C02"/>
          </a:solidFill>
          <a:ln w="9525" cap="flat" cmpd="sng">
            <a:solidFill>
              <a:srgbClr val="CF3C02"/>
            </a:solidFill>
            <a:prstDash val="solid"/>
            <a:round/>
            <a:headEnd type="none" w="sm" len="sm"/>
            <a:tailEnd type="none" w="sm" len="sm"/>
          </a:ln>
          <a:effectLst>
            <a:outerShdw blurRad="40000" dist="23000" dir="5400000" rotWithShape="0">
              <a:srgbClr val="000000">
                <a:alpha val="3215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7" name="Google Shape;567;p51"/>
          <p:cNvSpPr txBox="1"/>
          <p:nvPr/>
        </p:nvSpPr>
        <p:spPr>
          <a:xfrm>
            <a:off x="10737301" y="170986"/>
            <a:ext cx="84189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Black"/>
                <a:ea typeface="Arial Black"/>
                <a:cs typeface="Arial Black"/>
                <a:sym typeface="Arial Black"/>
              </a:rPr>
              <a:t>TIPS</a:t>
            </a:r>
            <a:endParaRPr sz="1400" b="0" i="0" u="none" strike="noStrike" cap="none">
              <a:solidFill>
                <a:srgbClr val="000000"/>
              </a:solidFill>
              <a:latin typeface="Arial"/>
              <a:ea typeface="Arial"/>
              <a:cs typeface="Arial"/>
              <a:sym typeface="Arial"/>
            </a:endParaRPr>
          </a:p>
        </p:txBody>
      </p:sp>
      <p:cxnSp>
        <p:nvCxnSpPr>
          <p:cNvPr id="568" name="Google Shape;568;p51"/>
          <p:cNvCxnSpPr/>
          <p:nvPr/>
        </p:nvCxnSpPr>
        <p:spPr>
          <a:xfrm rot="10800000">
            <a:off x="10399207" y="571096"/>
            <a:ext cx="1518084" cy="0"/>
          </a:xfrm>
          <a:prstGeom prst="straightConnector1">
            <a:avLst/>
          </a:prstGeom>
          <a:noFill/>
          <a:ln w="9525" cap="flat" cmpd="sng">
            <a:solidFill>
              <a:schemeClr val="lt1"/>
            </a:solidFill>
            <a:prstDash val="solid"/>
            <a:round/>
            <a:headEnd type="none" w="sm" len="sm"/>
            <a:tailEnd type="none" w="sm" len="sm"/>
          </a:ln>
        </p:spPr>
      </p:cxnSp>
      <p:sp>
        <p:nvSpPr>
          <p:cNvPr id="569" name="Google Shape;569;p51"/>
          <p:cNvSpPr txBox="1"/>
          <p:nvPr/>
        </p:nvSpPr>
        <p:spPr>
          <a:xfrm>
            <a:off x="10124501" y="663430"/>
            <a:ext cx="2067499" cy="25853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2F2F2"/>
                </a:solidFill>
                <a:latin typeface="Arial Black"/>
                <a:ea typeface="Arial Black"/>
                <a:cs typeface="Arial Black"/>
                <a:sym typeface="Arial Black"/>
              </a:rPr>
              <a:t>Do </a:t>
            </a:r>
            <a:r>
              <a:rPr lang="en-US" sz="1800" b="0" i="0" u="none" strike="noStrike" cap="none">
                <a:solidFill>
                  <a:srgbClr val="F2F2F2"/>
                </a:solidFill>
                <a:latin typeface="Arial Narrow"/>
                <a:ea typeface="Arial Narrow"/>
                <a:cs typeface="Arial Narrow"/>
                <a:sym typeface="Arial Narrow"/>
              </a:rPr>
              <a:t>make the benchmark examples as similar to your production runs as possible, or, make it clear why another benchmark example is valid for your proposed work.</a:t>
            </a:r>
            <a:endParaRPr sz="1400" b="0" i="0" u="none" strike="noStrike" cap="none">
              <a:solidFill>
                <a:srgbClr val="000000"/>
              </a:solidFill>
              <a:latin typeface="Arial"/>
              <a:ea typeface="Arial"/>
              <a:cs typeface="Arial"/>
              <a:sym typeface="Arial"/>
            </a:endParaRPr>
          </a:p>
        </p:txBody>
      </p:sp>
      <p:sp>
        <p:nvSpPr>
          <p:cNvPr id="570" name="Google Shape;570;p51"/>
          <p:cNvSpPr/>
          <p:nvPr/>
        </p:nvSpPr>
        <p:spPr>
          <a:xfrm>
            <a:off x="11956489" y="6399243"/>
            <a:ext cx="137160" cy="137160"/>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4"/>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Clr>
                <a:schemeClr val="dk2"/>
              </a:buClr>
              <a:buSzPts val="3400"/>
              <a:buFont typeface="Arial Black"/>
              <a:buNone/>
            </a:pPr>
            <a:r>
              <a:rPr lang="en-US"/>
              <a:t>Today’s Agenda</a:t>
            </a:r>
            <a:endParaRPr>
              <a:solidFill>
                <a:srgbClr val="FF0000"/>
              </a:solidFill>
              <a:highlight>
                <a:srgbClr val="FFFF00"/>
              </a:highlight>
            </a:endParaRPr>
          </a:p>
        </p:txBody>
      </p:sp>
      <p:sp>
        <p:nvSpPr>
          <p:cNvPr id="94" name="Google Shape;94;p4"/>
          <p:cNvSpPr txBox="1"/>
          <p:nvPr/>
        </p:nvSpPr>
        <p:spPr>
          <a:xfrm>
            <a:off x="430306" y="881935"/>
            <a:ext cx="10085294" cy="5514396"/>
          </a:xfrm>
          <a:prstGeom prst="rect">
            <a:avLst/>
          </a:prstGeom>
          <a:noFill/>
          <a:ln>
            <a:noFill/>
          </a:ln>
        </p:spPr>
        <p:txBody>
          <a:bodyPr spcFirstLastPara="1" wrap="square" lIns="91425" tIns="45700" rIns="91425" bIns="45700" anchor="t" anchorCtr="0">
            <a:noAutofit/>
          </a:bodyPr>
          <a:lstStyle/>
          <a:p>
            <a:pPr marL="230188" marR="0" lvl="0" indent="-230188" algn="l" rtl="0">
              <a:lnSpc>
                <a:spcPct val="90000"/>
              </a:lnSpc>
              <a:spcBef>
                <a:spcPts val="0"/>
              </a:spcBef>
              <a:spcAft>
                <a:spcPts val="0"/>
              </a:spcAft>
              <a:buClr>
                <a:schemeClr val="dk2"/>
              </a:buClr>
              <a:buSzPts val="2800"/>
              <a:buFont typeface="Arial"/>
              <a:buChar char="•"/>
            </a:pPr>
            <a:r>
              <a:rPr lang="en-US" sz="2800" b="1" i="0" u="none" strike="noStrike" cap="none">
                <a:solidFill>
                  <a:schemeClr val="dk2"/>
                </a:solidFill>
                <a:latin typeface="Arial Narrow"/>
                <a:ea typeface="Arial Narrow"/>
                <a:cs typeface="Arial Narrow"/>
                <a:sym typeface="Arial Narrow"/>
              </a:rPr>
              <a:t>Allocation programs [9]</a:t>
            </a:r>
            <a:endParaRPr sz="1400" b="0" i="0" u="none" strike="noStrike" cap="none">
              <a:solidFill>
                <a:srgbClr val="000000"/>
              </a:solidFill>
              <a:latin typeface="Arial"/>
              <a:ea typeface="Arial"/>
              <a:cs typeface="Arial"/>
              <a:sym typeface="Arial"/>
            </a:endParaRPr>
          </a:p>
          <a:p>
            <a:pPr marL="230188" marR="0" lvl="0" indent="-230188" algn="l" rtl="0">
              <a:lnSpc>
                <a:spcPct val="90000"/>
              </a:lnSpc>
              <a:spcBef>
                <a:spcPts val="1400"/>
              </a:spcBef>
              <a:spcAft>
                <a:spcPts val="0"/>
              </a:spcAft>
              <a:buClr>
                <a:schemeClr val="dk2"/>
              </a:buClr>
              <a:buSzPts val="2800"/>
              <a:buFont typeface="Arial"/>
              <a:buChar char="•"/>
            </a:pPr>
            <a:r>
              <a:rPr lang="en-US" sz="2800" b="1" i="0" u="none" strike="noStrike" cap="none">
                <a:solidFill>
                  <a:schemeClr val="dk2"/>
                </a:solidFill>
                <a:latin typeface="Arial Narrow"/>
                <a:ea typeface="Arial Narrow"/>
                <a:cs typeface="Arial Narrow"/>
                <a:sym typeface="Arial Narrow"/>
              </a:rPr>
              <a:t>INCITE mission and recent stats [10 – 23]</a:t>
            </a:r>
            <a:endParaRPr sz="1400" b="0" i="0" u="none" strike="noStrike" cap="none">
              <a:solidFill>
                <a:srgbClr val="000000"/>
              </a:solidFill>
              <a:latin typeface="Arial"/>
              <a:ea typeface="Arial"/>
              <a:cs typeface="Arial"/>
              <a:sym typeface="Arial"/>
            </a:endParaRPr>
          </a:p>
          <a:p>
            <a:pPr marL="230188" marR="0" lvl="0" indent="-230188" algn="l" rtl="0">
              <a:lnSpc>
                <a:spcPct val="90000"/>
              </a:lnSpc>
              <a:spcBef>
                <a:spcPts val="1400"/>
              </a:spcBef>
              <a:spcAft>
                <a:spcPts val="0"/>
              </a:spcAft>
              <a:buClr>
                <a:schemeClr val="dk2"/>
              </a:buClr>
              <a:buSzPts val="2800"/>
              <a:buFont typeface="Arial"/>
              <a:buChar char="•"/>
            </a:pPr>
            <a:r>
              <a:rPr lang="en-US" sz="2800" b="1" i="0" u="none" strike="noStrike" cap="none">
                <a:solidFill>
                  <a:schemeClr val="dk2"/>
                </a:solidFill>
                <a:latin typeface="Arial Narrow"/>
                <a:ea typeface="Arial Narrow"/>
                <a:cs typeface="Arial Narrow"/>
                <a:sym typeface="Arial Narrow"/>
              </a:rPr>
              <a:t>LCF computing systems [24 –32]</a:t>
            </a:r>
            <a:endParaRPr sz="1400" b="0" i="0" u="none" strike="noStrike" cap="none">
              <a:solidFill>
                <a:srgbClr val="000000"/>
              </a:solidFill>
              <a:latin typeface="Arial"/>
              <a:ea typeface="Arial"/>
              <a:cs typeface="Arial"/>
              <a:sym typeface="Arial"/>
            </a:endParaRPr>
          </a:p>
          <a:p>
            <a:pPr marL="230188" marR="0" lvl="0" indent="-230188" algn="l" rtl="0">
              <a:lnSpc>
                <a:spcPct val="90000"/>
              </a:lnSpc>
              <a:spcBef>
                <a:spcPts val="1400"/>
              </a:spcBef>
              <a:spcAft>
                <a:spcPts val="0"/>
              </a:spcAft>
              <a:buClr>
                <a:schemeClr val="dk2"/>
              </a:buClr>
              <a:buSzPts val="2800"/>
              <a:buFont typeface="Arial"/>
              <a:buChar char="•"/>
            </a:pPr>
            <a:r>
              <a:rPr lang="en-US" sz="2800" b="1" i="0" u="none" strike="noStrike" cap="none">
                <a:solidFill>
                  <a:schemeClr val="dk2"/>
                </a:solidFill>
                <a:latin typeface="Arial Narrow"/>
                <a:ea typeface="Arial Narrow"/>
                <a:cs typeface="Arial Narrow"/>
                <a:sym typeface="Arial Narrow"/>
              </a:rPr>
              <a:t>Tips for applicants [33 – 54]</a:t>
            </a:r>
            <a:endParaRPr sz="1400" b="0" i="0" u="none" strike="noStrike" cap="none">
              <a:solidFill>
                <a:srgbClr val="000000"/>
              </a:solidFill>
              <a:latin typeface="Arial"/>
              <a:ea typeface="Arial"/>
              <a:cs typeface="Arial"/>
              <a:sym typeface="Arial"/>
            </a:endParaRPr>
          </a:p>
          <a:p>
            <a:pPr marL="625475" marR="0" lvl="1" indent="-279400" algn="l" rtl="0">
              <a:lnSpc>
                <a:spcPct val="90000"/>
              </a:lnSpc>
              <a:spcBef>
                <a:spcPts val="800"/>
              </a:spcBef>
              <a:spcAft>
                <a:spcPts val="0"/>
              </a:spcAft>
              <a:buClr>
                <a:schemeClr val="dk2"/>
              </a:buClr>
              <a:buSzPts val="2400"/>
              <a:buFont typeface="Arial"/>
              <a:buChar char="–"/>
            </a:pPr>
            <a:r>
              <a:rPr lang="en-US" sz="2400" b="0" i="0" u="none" strike="noStrike" cap="none">
                <a:solidFill>
                  <a:schemeClr val="dk1"/>
                </a:solidFill>
                <a:latin typeface="Arial Narrow"/>
                <a:ea typeface="Arial Narrow"/>
                <a:cs typeface="Arial Narrow"/>
                <a:sym typeface="Arial Narrow"/>
              </a:rPr>
              <a:t>Common oversights</a:t>
            </a:r>
            <a:endParaRPr sz="1400" b="0" i="0" u="none" strike="noStrike" cap="none">
              <a:solidFill>
                <a:srgbClr val="000000"/>
              </a:solidFill>
              <a:latin typeface="Arial"/>
              <a:ea typeface="Arial"/>
              <a:cs typeface="Arial"/>
              <a:sym typeface="Arial"/>
            </a:endParaRPr>
          </a:p>
          <a:p>
            <a:pPr marL="625475" marR="0" lvl="1" indent="-279400" algn="l" rtl="0">
              <a:lnSpc>
                <a:spcPct val="90000"/>
              </a:lnSpc>
              <a:spcBef>
                <a:spcPts val="800"/>
              </a:spcBef>
              <a:spcAft>
                <a:spcPts val="0"/>
              </a:spcAft>
              <a:buClr>
                <a:schemeClr val="dk2"/>
              </a:buClr>
              <a:buSzPts val="2400"/>
              <a:buFont typeface="Arial"/>
              <a:buChar char="–"/>
            </a:pPr>
            <a:r>
              <a:rPr lang="en-US" sz="2400" b="0" i="0" u="none" strike="noStrike" cap="none">
                <a:solidFill>
                  <a:schemeClr val="dk1"/>
                </a:solidFill>
                <a:latin typeface="Arial Narrow"/>
                <a:ea typeface="Arial Narrow"/>
                <a:cs typeface="Arial Narrow"/>
                <a:sym typeface="Arial Narrow"/>
              </a:rPr>
              <a:t>Requesting a startup account</a:t>
            </a:r>
            <a:endParaRPr sz="1400" b="0" i="0" u="none" strike="noStrike" cap="none">
              <a:solidFill>
                <a:srgbClr val="000000"/>
              </a:solidFill>
              <a:latin typeface="Arial"/>
              <a:ea typeface="Arial"/>
              <a:cs typeface="Arial"/>
              <a:sym typeface="Arial"/>
            </a:endParaRPr>
          </a:p>
          <a:p>
            <a:pPr marL="625475" marR="0" lvl="1" indent="-279400" algn="l" rtl="0">
              <a:lnSpc>
                <a:spcPct val="90000"/>
              </a:lnSpc>
              <a:spcBef>
                <a:spcPts val="800"/>
              </a:spcBef>
              <a:spcAft>
                <a:spcPts val="0"/>
              </a:spcAft>
              <a:buClr>
                <a:schemeClr val="dk2"/>
              </a:buClr>
              <a:buSzPts val="2400"/>
              <a:buFont typeface="Arial"/>
              <a:buChar char="–"/>
            </a:pPr>
            <a:r>
              <a:rPr lang="en-US" sz="2400" b="0" i="0" u="none" strike="noStrike" cap="none">
                <a:solidFill>
                  <a:schemeClr val="dk1"/>
                </a:solidFill>
                <a:latin typeface="Arial Narrow"/>
                <a:ea typeface="Arial Narrow"/>
                <a:cs typeface="Arial Narrow"/>
                <a:sym typeface="Arial Narrow"/>
              </a:rPr>
              <a:t>Benchmarking data</a:t>
            </a:r>
            <a:endParaRPr sz="1400" b="0" i="0" u="none" strike="noStrike" cap="none">
              <a:solidFill>
                <a:srgbClr val="000000"/>
              </a:solidFill>
              <a:latin typeface="Arial"/>
              <a:ea typeface="Arial"/>
              <a:cs typeface="Arial"/>
              <a:sym typeface="Arial"/>
            </a:endParaRPr>
          </a:p>
          <a:p>
            <a:pPr marL="230188" marR="0" lvl="0" indent="-230188" algn="l" rtl="0">
              <a:lnSpc>
                <a:spcPct val="90000"/>
              </a:lnSpc>
              <a:spcBef>
                <a:spcPts val="1400"/>
              </a:spcBef>
              <a:spcAft>
                <a:spcPts val="0"/>
              </a:spcAft>
              <a:buClr>
                <a:schemeClr val="dk2"/>
              </a:buClr>
              <a:buSzPts val="2800"/>
              <a:buFont typeface="Arial"/>
              <a:buChar char="•"/>
            </a:pPr>
            <a:r>
              <a:rPr lang="en-US" sz="2800" b="1" i="0" u="none" strike="noStrike" cap="none">
                <a:solidFill>
                  <a:schemeClr val="dk2"/>
                </a:solidFill>
                <a:latin typeface="Arial Narrow"/>
                <a:ea typeface="Arial Narrow"/>
                <a:cs typeface="Arial Narrow"/>
                <a:sym typeface="Arial Narrow"/>
              </a:rPr>
              <a:t>Q&amp;A</a:t>
            </a:r>
            <a:r>
              <a:rPr lang="en-US" sz="2800" b="1" i="0" u="none" strike="noStrike" cap="none">
                <a:solidFill>
                  <a:schemeClr val="dk2"/>
                </a:solidFill>
                <a:highlight>
                  <a:schemeClr val="lt1"/>
                </a:highlight>
                <a:latin typeface="Arial Narrow"/>
                <a:ea typeface="Arial Narrow"/>
                <a:cs typeface="Arial Narrow"/>
                <a:sym typeface="Arial Narrow"/>
              </a:rPr>
              <a:t> </a:t>
            </a:r>
            <a:r>
              <a:rPr lang="en-US" sz="2800" b="1" i="0" u="none" strike="noStrike" cap="none">
                <a:solidFill>
                  <a:schemeClr val="dk2"/>
                </a:solidFill>
                <a:latin typeface="Arial Narrow"/>
                <a:ea typeface="Arial Narrow"/>
                <a:cs typeface="Arial Narrow"/>
                <a:sym typeface="Arial Narrow"/>
              </a:rPr>
              <a:t>[55, open discussion]</a:t>
            </a:r>
            <a:endParaRPr sz="1400" b="0" i="0" u="none" strike="noStrike" cap="none">
              <a:solidFill>
                <a:srgbClr val="000000"/>
              </a:solidFill>
              <a:latin typeface="Arial"/>
              <a:ea typeface="Arial"/>
              <a:cs typeface="Arial"/>
              <a:sym typeface="Arial"/>
            </a:endParaRPr>
          </a:p>
          <a:p>
            <a:pPr marL="230188" marR="0" lvl="0" indent="-230188" algn="l" rtl="0">
              <a:lnSpc>
                <a:spcPct val="90000"/>
              </a:lnSpc>
              <a:spcBef>
                <a:spcPts val="1400"/>
              </a:spcBef>
              <a:spcAft>
                <a:spcPts val="0"/>
              </a:spcAft>
              <a:buClr>
                <a:schemeClr val="dk2"/>
              </a:buClr>
              <a:buSzPts val="2800"/>
              <a:buFont typeface="Arial"/>
              <a:buChar char="•"/>
            </a:pPr>
            <a:r>
              <a:rPr lang="en-US" sz="2800" b="1" i="0" u="none" strike="noStrike" cap="none">
                <a:solidFill>
                  <a:schemeClr val="dk2"/>
                </a:solidFill>
                <a:latin typeface="Arial Narrow"/>
                <a:ea typeface="Arial Narrow"/>
                <a:cs typeface="Arial Narrow"/>
                <a:sym typeface="Arial Narrow"/>
              </a:rPr>
              <a:t>Conclusions [56 – 62]</a:t>
            </a:r>
            <a:endParaRPr sz="1400" b="0" i="0" u="none" strike="noStrike" cap="none">
              <a:solidFill>
                <a:srgbClr val="000000"/>
              </a:solidFill>
              <a:latin typeface="Arial"/>
              <a:ea typeface="Arial"/>
              <a:cs typeface="Arial"/>
              <a:sym typeface="Arial"/>
            </a:endParaRPr>
          </a:p>
          <a:p>
            <a:pPr marL="625475" marR="0" lvl="1" indent="-279400" algn="l" rtl="0">
              <a:lnSpc>
                <a:spcPct val="90000"/>
              </a:lnSpc>
              <a:spcBef>
                <a:spcPts val="800"/>
              </a:spcBef>
              <a:spcAft>
                <a:spcPts val="0"/>
              </a:spcAft>
              <a:buClr>
                <a:schemeClr val="dk2"/>
              </a:buClr>
              <a:buSzPts val="2400"/>
              <a:buFont typeface="Arial"/>
              <a:buChar char="–"/>
            </a:pPr>
            <a:r>
              <a:rPr lang="en-US" sz="2400" b="0" i="0" u="none" strike="noStrike" cap="none">
                <a:solidFill>
                  <a:schemeClr val="dk1"/>
                </a:solidFill>
                <a:latin typeface="Arial Narrow"/>
                <a:ea typeface="Arial Narrow"/>
                <a:cs typeface="Arial Narrow"/>
                <a:sym typeface="Arial Narrow"/>
              </a:rPr>
              <a:t>Submittal, review, and awards decisions</a:t>
            </a:r>
            <a:endParaRPr sz="1400" b="0" i="0" u="none" strike="noStrike" cap="none">
              <a:solidFill>
                <a:srgbClr val="000000"/>
              </a:solidFill>
              <a:latin typeface="Arial"/>
              <a:ea typeface="Arial"/>
              <a:cs typeface="Arial"/>
              <a:sym typeface="Arial"/>
            </a:endParaRPr>
          </a:p>
          <a:p>
            <a:pPr marL="625475" marR="0" lvl="1" indent="-279400" algn="l" rtl="0">
              <a:lnSpc>
                <a:spcPct val="90000"/>
              </a:lnSpc>
              <a:spcBef>
                <a:spcPts val="800"/>
              </a:spcBef>
              <a:spcAft>
                <a:spcPts val="0"/>
              </a:spcAft>
              <a:buClr>
                <a:schemeClr val="dk2"/>
              </a:buClr>
              <a:buSzPts val="2400"/>
              <a:buFont typeface="Arial"/>
              <a:buChar char="–"/>
            </a:pPr>
            <a:r>
              <a:rPr lang="en-US" sz="2400" b="0" i="0" u="none" strike="noStrike" cap="none">
                <a:solidFill>
                  <a:schemeClr val="dk1"/>
                </a:solidFill>
                <a:latin typeface="Arial Narrow"/>
                <a:ea typeface="Arial Narrow"/>
                <a:cs typeface="Arial Narrow"/>
                <a:sym typeface="Arial Narrow"/>
              </a:rPr>
              <a:t>Contact links</a:t>
            </a:r>
            <a:endParaRPr sz="2400" b="0" i="0" u="none" strike="noStrike" cap="none">
              <a:solidFill>
                <a:schemeClr val="dk1"/>
              </a:solidFill>
              <a:latin typeface="Arial Narrow"/>
              <a:ea typeface="Arial Narrow"/>
              <a:cs typeface="Arial Narrow"/>
              <a:sym typeface="Arial Narrow"/>
            </a:endParaRPr>
          </a:p>
        </p:txBody>
      </p:sp>
      <p:pic>
        <p:nvPicPr>
          <p:cNvPr id="95" name="Google Shape;95;p4"/>
          <p:cNvPicPr preferRelativeResize="0"/>
          <p:nvPr/>
        </p:nvPicPr>
        <p:blipFill rotWithShape="1">
          <a:blip r:embed="rId3">
            <a:alphaModFix/>
          </a:blip>
          <a:srcRect/>
          <a:stretch/>
        </p:blipFill>
        <p:spPr>
          <a:xfrm>
            <a:off x="6130218" y="1998792"/>
            <a:ext cx="5760720" cy="383087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Google Shape;576;p52"/>
          <p:cNvPicPr preferRelativeResize="0"/>
          <p:nvPr/>
        </p:nvPicPr>
        <p:blipFill rotWithShape="1">
          <a:blip r:embed="rId3">
            <a:alphaModFix/>
          </a:blip>
          <a:srcRect/>
          <a:stretch/>
        </p:blipFill>
        <p:spPr>
          <a:xfrm>
            <a:off x="6608775" y="1458775"/>
            <a:ext cx="4928350" cy="4360625"/>
          </a:xfrm>
          <a:prstGeom prst="rect">
            <a:avLst/>
          </a:prstGeom>
          <a:noFill/>
          <a:ln>
            <a:noFill/>
          </a:ln>
        </p:spPr>
      </p:pic>
      <p:sp>
        <p:nvSpPr>
          <p:cNvPr id="577" name="Google Shape;577;p52"/>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Request a Start-up Account Now</a:t>
            </a:r>
            <a:endParaRPr/>
          </a:p>
        </p:txBody>
      </p:sp>
      <p:sp>
        <p:nvSpPr>
          <p:cNvPr id="578" name="Google Shape;578;p52"/>
          <p:cNvSpPr txBox="1">
            <a:spLocks noGrp="1"/>
          </p:cNvSpPr>
          <p:nvPr>
            <p:ph type="body" idx="1"/>
          </p:nvPr>
        </p:nvSpPr>
        <p:spPr>
          <a:xfrm>
            <a:off x="435725" y="1458775"/>
            <a:ext cx="5623800" cy="3623400"/>
          </a:xfrm>
          <a:prstGeom prst="rect">
            <a:avLst/>
          </a:prstGeom>
          <a:noFill/>
          <a:ln>
            <a:noFill/>
          </a:ln>
        </p:spPr>
        <p:txBody>
          <a:bodyPr spcFirstLastPara="1" wrap="square" lIns="91425" tIns="45700" rIns="91425" bIns="45700" anchor="t" anchorCtr="0">
            <a:spAutoFit/>
          </a:bodyPr>
          <a:lstStyle/>
          <a:p>
            <a:pPr marL="230188" lvl="0" indent="-230188" algn="l" rtl="0">
              <a:lnSpc>
                <a:spcPct val="90000"/>
              </a:lnSpc>
              <a:spcBef>
                <a:spcPts val="0"/>
              </a:spcBef>
              <a:spcAft>
                <a:spcPts val="0"/>
              </a:spcAft>
              <a:buSzPts val="2400"/>
              <a:buChar char="•"/>
            </a:pPr>
            <a:r>
              <a:rPr lang="en-US" sz="2400">
                <a:solidFill>
                  <a:srgbClr val="000000"/>
                </a:solidFill>
              </a:rPr>
              <a:t>Director’s Discretionary (DD) requests can be submitted anytime</a:t>
            </a:r>
            <a:endParaRPr/>
          </a:p>
          <a:p>
            <a:pPr marL="230188" lvl="0" indent="-230188" algn="l" rtl="0">
              <a:lnSpc>
                <a:spcPct val="90000"/>
              </a:lnSpc>
              <a:spcBef>
                <a:spcPts val="1400"/>
              </a:spcBef>
              <a:spcAft>
                <a:spcPts val="0"/>
              </a:spcAft>
              <a:buSzPts val="2400"/>
              <a:buChar char="•"/>
            </a:pPr>
            <a:r>
              <a:rPr lang="en-US" sz="2400">
                <a:solidFill>
                  <a:srgbClr val="000000"/>
                </a:solidFill>
              </a:rPr>
              <a:t>DD may be used for porting, tuning, scaling in preparation for an INCITE submittal</a:t>
            </a:r>
            <a:endParaRPr/>
          </a:p>
          <a:p>
            <a:pPr marL="230188" lvl="0" indent="-230188" algn="l" rtl="0">
              <a:lnSpc>
                <a:spcPct val="90000"/>
              </a:lnSpc>
              <a:spcBef>
                <a:spcPts val="1400"/>
              </a:spcBef>
              <a:spcAft>
                <a:spcPts val="0"/>
              </a:spcAft>
              <a:buSzPts val="2400"/>
              <a:buChar char="•"/>
            </a:pPr>
            <a:r>
              <a:rPr lang="en-US" sz="2400">
                <a:solidFill>
                  <a:srgbClr val="000000"/>
                </a:solidFill>
              </a:rPr>
              <a:t>Submit applications at least 2 months before INCITE Call for Proposals closes</a:t>
            </a:r>
            <a:endParaRPr/>
          </a:p>
          <a:p>
            <a:pPr marL="230188" lvl="0" indent="-77788" algn="l" rtl="0">
              <a:lnSpc>
                <a:spcPct val="90000"/>
              </a:lnSpc>
              <a:spcBef>
                <a:spcPts val="1400"/>
              </a:spcBef>
              <a:spcAft>
                <a:spcPts val="0"/>
              </a:spcAft>
              <a:buSzPts val="2400"/>
              <a:buNone/>
            </a:pPr>
            <a:endParaRPr sz="2400">
              <a:solidFill>
                <a:srgbClr val="000000"/>
              </a:solidFill>
            </a:endParaRPr>
          </a:p>
        </p:txBody>
      </p:sp>
      <p:sp>
        <p:nvSpPr>
          <p:cNvPr id="579" name="Google Shape;579;p52"/>
          <p:cNvSpPr txBox="1"/>
          <p:nvPr/>
        </p:nvSpPr>
        <p:spPr>
          <a:xfrm>
            <a:off x="435724" y="5082176"/>
            <a:ext cx="11761800" cy="11328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Argonne DD Program: </a:t>
            </a:r>
            <a:br>
              <a:rPr lang="en-US" sz="1600" b="1" i="0" u="none" strike="noStrike" cap="none">
                <a:solidFill>
                  <a:schemeClr val="dk1"/>
                </a:solidFill>
                <a:latin typeface="Arial Narrow"/>
                <a:ea typeface="Arial Narrow"/>
                <a:cs typeface="Arial Narrow"/>
                <a:sym typeface="Arial Narrow"/>
              </a:rPr>
            </a:br>
            <a:r>
              <a:rPr lang="en-US" sz="1600" b="0" i="0" u="sng" strike="noStrike" cap="none">
                <a:solidFill>
                  <a:schemeClr val="hlink"/>
                </a:solidFill>
                <a:latin typeface="Arial"/>
                <a:ea typeface="Arial"/>
                <a:cs typeface="Arial"/>
                <a:sym typeface="Arial"/>
                <a:hlinkClick r:id="rId4"/>
              </a:rPr>
              <a:t>https://www.alcf.anl.gov/science/directors-discretionary-allocation-program</a:t>
            </a: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120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Oak Ridge DD Program: </a:t>
            </a:r>
            <a:br>
              <a:rPr lang="en-US" sz="1800" b="0" i="0" u="none" strike="noStrike" cap="none">
                <a:solidFill>
                  <a:schemeClr val="dk1"/>
                </a:solidFill>
                <a:latin typeface="Arial Narrow"/>
                <a:ea typeface="Arial Narrow"/>
                <a:cs typeface="Arial Narrow"/>
                <a:sym typeface="Arial Narrow"/>
              </a:rPr>
            </a:br>
            <a:r>
              <a:rPr lang="en-US" sz="1600" b="0" i="0" u="sng" strike="noStrike" cap="none">
                <a:solidFill>
                  <a:schemeClr val="hlink"/>
                </a:solidFill>
                <a:latin typeface="Arial"/>
                <a:ea typeface="Arial"/>
                <a:cs typeface="Arial"/>
                <a:sym typeface="Arial"/>
                <a:hlinkClick r:id="rId5"/>
              </a:rPr>
              <a:t>https://my.olcf.ornl.gov/project-application-new</a:t>
            </a:r>
            <a:r>
              <a:rPr lang="en-US" sz="16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80" name="Google Shape;580;p52"/>
          <p:cNvSpPr/>
          <p:nvPr/>
        </p:nvSpPr>
        <p:spPr>
          <a:xfrm>
            <a:off x="6316575" y="1226600"/>
            <a:ext cx="5344200" cy="1203300"/>
          </a:xfrm>
          <a:prstGeom prst="wedgeRectCallout">
            <a:avLst>
              <a:gd name="adj1" fmla="val -29357"/>
              <a:gd name="adj2" fmla="val 133724"/>
            </a:avLst>
          </a:prstGeom>
          <a:solidFill>
            <a:schemeClr val="lt1"/>
          </a:solidFill>
          <a:ln w="19050" cap="flat" cmpd="sng">
            <a:solidFill>
              <a:schemeClr val="accen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225425" marR="0" lvl="0" indent="-225425" algn="l" rtl="0">
              <a:lnSpc>
                <a:spcPct val="90000"/>
              </a:lnSpc>
              <a:spcBef>
                <a:spcPts val="0"/>
              </a:spcBef>
              <a:spcAft>
                <a:spcPts val="0"/>
              </a:spcAft>
              <a:buClr>
                <a:schemeClr val="dk1"/>
              </a:buClr>
              <a:buSzPts val="2160"/>
              <a:buFont typeface="Arial"/>
              <a:buChar char="•"/>
            </a:pPr>
            <a:r>
              <a:rPr lang="en-US" sz="1800" b="0" i="0" u="none" strike="noStrike" cap="none">
                <a:solidFill>
                  <a:srgbClr val="000000"/>
                </a:solidFill>
                <a:latin typeface="Arial Narrow"/>
                <a:ea typeface="Arial Narrow"/>
                <a:cs typeface="Arial Narrow"/>
                <a:sym typeface="Arial Narrow"/>
              </a:rPr>
              <a:t>Director’s Discretionary Proposals considered year-round</a:t>
            </a:r>
            <a:endParaRPr sz="1400" b="0" i="0" u="none" strike="noStrike" cap="none">
              <a:solidFill>
                <a:srgbClr val="000000"/>
              </a:solidFill>
              <a:latin typeface="Arial"/>
              <a:ea typeface="Arial"/>
              <a:cs typeface="Arial"/>
              <a:sym typeface="Arial"/>
            </a:endParaRPr>
          </a:p>
          <a:p>
            <a:pPr marL="225425" marR="0" lvl="0" indent="-225425" algn="l" rtl="0">
              <a:lnSpc>
                <a:spcPct val="90000"/>
              </a:lnSpc>
              <a:spcBef>
                <a:spcPts val="600"/>
              </a:spcBef>
              <a:spcAft>
                <a:spcPts val="0"/>
              </a:spcAft>
              <a:buClr>
                <a:schemeClr val="dk1"/>
              </a:buClr>
              <a:buSzPts val="2160"/>
              <a:buFont typeface="Arial"/>
              <a:buChar char="•"/>
            </a:pPr>
            <a:r>
              <a:rPr lang="en-US" sz="1800" b="0" i="0" u="none" strike="noStrike" cap="none">
                <a:solidFill>
                  <a:srgbClr val="000000"/>
                </a:solidFill>
                <a:latin typeface="Arial Narrow"/>
                <a:ea typeface="Arial Narrow"/>
                <a:cs typeface="Arial Narrow"/>
                <a:sym typeface="Arial Narrow"/>
              </a:rPr>
              <a:t>Awards up to thousands of node-hours</a:t>
            </a:r>
            <a:endParaRPr sz="1400" b="0" i="0" u="none" strike="noStrike" cap="none">
              <a:solidFill>
                <a:srgbClr val="000000"/>
              </a:solidFill>
              <a:latin typeface="Arial"/>
              <a:ea typeface="Arial"/>
              <a:cs typeface="Arial"/>
              <a:sym typeface="Arial"/>
            </a:endParaRPr>
          </a:p>
          <a:p>
            <a:pPr marL="225425" marR="0" lvl="0" indent="-225425" algn="l" rtl="0">
              <a:lnSpc>
                <a:spcPct val="90000"/>
              </a:lnSpc>
              <a:spcBef>
                <a:spcPts val="600"/>
              </a:spcBef>
              <a:spcAft>
                <a:spcPts val="0"/>
              </a:spcAft>
              <a:buClr>
                <a:schemeClr val="dk1"/>
              </a:buClr>
              <a:buSzPts val="2160"/>
              <a:buFont typeface="Arial"/>
              <a:buChar char="•"/>
            </a:pPr>
            <a:r>
              <a:rPr lang="en-US" sz="1800" b="0" i="0" u="none" strike="noStrike" cap="none">
                <a:solidFill>
                  <a:srgbClr val="000000"/>
                </a:solidFill>
                <a:latin typeface="Arial Narrow"/>
                <a:ea typeface="Arial Narrow"/>
                <a:cs typeface="Arial Narrow"/>
                <a:sym typeface="Arial Narrow"/>
              </a:rPr>
              <a:t>Allocated by LCF center directors</a:t>
            </a:r>
            <a:endParaRPr sz="1400" b="0" i="0" u="none" strike="noStrike" cap="none">
              <a:solidFill>
                <a:srgbClr val="000000"/>
              </a:solidFill>
              <a:latin typeface="Arial"/>
              <a:ea typeface="Arial"/>
              <a:cs typeface="Arial"/>
              <a:sym typeface="Arial"/>
            </a:endParaRPr>
          </a:p>
        </p:txBody>
      </p:sp>
      <p:sp>
        <p:nvSpPr>
          <p:cNvPr id="581" name="Google Shape;581;p52"/>
          <p:cNvSpPr/>
          <p:nvPr/>
        </p:nvSpPr>
        <p:spPr>
          <a:xfrm>
            <a:off x="10609579" y="3320194"/>
            <a:ext cx="1280100" cy="637800"/>
          </a:xfrm>
          <a:prstGeom prst="wedgeRectCallout">
            <a:avLst>
              <a:gd name="adj1" fmla="val -67683"/>
              <a:gd name="adj2" fmla="val 29151"/>
            </a:avLst>
          </a:prstGeom>
          <a:solidFill>
            <a:schemeClr val="lt1"/>
          </a:solidFill>
          <a:ln w="19050" cap="flat" cmpd="sng">
            <a:solidFill>
              <a:schemeClr val="accen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230188" marR="0" lvl="0" indent="-230188" algn="ctr" rtl="0">
              <a:lnSpc>
                <a:spcPct val="90000"/>
              </a:lnSpc>
              <a:spcBef>
                <a:spcPts val="0"/>
              </a:spcBef>
              <a:spcAft>
                <a:spcPts val="0"/>
              </a:spcAft>
              <a:buClr>
                <a:srgbClr val="000000"/>
              </a:buClr>
              <a:buSzPts val="1800"/>
              <a:buFont typeface="Arial"/>
              <a:buNone/>
            </a:pPr>
            <a:r>
              <a:rPr lang="en-US" sz="1800" b="1" i="0" u="none" strike="noStrike" cap="none">
                <a:solidFill>
                  <a:schemeClr val="dk1"/>
                </a:solidFill>
                <a:latin typeface="Arial Narrow"/>
                <a:ea typeface="Arial Narrow"/>
                <a:cs typeface="Arial Narrow"/>
                <a:sym typeface="Arial Narrow"/>
              </a:rPr>
              <a:t>60% INCITE</a:t>
            </a:r>
            <a:endParaRPr sz="1400" b="0" i="0" u="none" strike="noStrike" cap="none">
              <a:solidFill>
                <a:srgbClr val="000000"/>
              </a:solidFill>
              <a:latin typeface="Arial"/>
              <a:ea typeface="Arial"/>
              <a:cs typeface="Arial"/>
              <a:sym typeface="Arial"/>
            </a:endParaRPr>
          </a:p>
        </p:txBody>
      </p:sp>
      <p:sp>
        <p:nvSpPr>
          <p:cNvPr id="582" name="Google Shape;582;p52"/>
          <p:cNvSpPr/>
          <p:nvPr/>
        </p:nvSpPr>
        <p:spPr>
          <a:xfrm>
            <a:off x="4527500" y="4349525"/>
            <a:ext cx="2981100" cy="867900"/>
          </a:xfrm>
          <a:prstGeom prst="wedgeRectCallout">
            <a:avLst>
              <a:gd name="adj1" fmla="val 72634"/>
              <a:gd name="adj2" fmla="val -19544"/>
            </a:avLst>
          </a:prstGeom>
          <a:solidFill>
            <a:schemeClr val="lt1"/>
          </a:solidFill>
          <a:ln w="19050" cap="flat" cmpd="sng">
            <a:solidFill>
              <a:schemeClr val="accent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225425" marR="0" lvl="0" indent="-225425" algn="ctr"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Arial Narrow"/>
                <a:ea typeface="Arial Narrow"/>
                <a:cs typeface="Arial Narrow"/>
                <a:sym typeface="Arial Narrow"/>
              </a:rPr>
              <a:t>30% ASCR Leadership</a:t>
            </a:r>
            <a:br>
              <a:rPr lang="en-US" sz="1800" b="0" i="0" u="none" strike="noStrike" cap="none">
                <a:solidFill>
                  <a:srgbClr val="000000"/>
                </a:solidFill>
                <a:latin typeface="Arial Narrow"/>
                <a:ea typeface="Arial Narrow"/>
                <a:cs typeface="Arial Narrow"/>
                <a:sym typeface="Arial Narrow"/>
              </a:rPr>
            </a:br>
            <a:r>
              <a:rPr lang="en-US" sz="1800" b="0" i="0" u="none" strike="noStrike" cap="none">
                <a:solidFill>
                  <a:srgbClr val="000000"/>
                </a:solidFill>
                <a:latin typeface="Arial Narrow"/>
                <a:ea typeface="Arial Narrow"/>
                <a:cs typeface="Arial Narrow"/>
                <a:sym typeface="Arial Narrow"/>
              </a:rPr>
              <a:t> Computing Challenge, ECP</a:t>
            </a:r>
            <a:endParaRPr sz="1400" b="0" i="0" u="none" strike="noStrike" cap="none">
              <a:solidFill>
                <a:srgbClr val="000000"/>
              </a:solidFill>
              <a:latin typeface="Arial"/>
              <a:ea typeface="Arial"/>
              <a:cs typeface="Arial"/>
              <a:sym typeface="Arial"/>
            </a:endParaRPr>
          </a:p>
        </p:txBody>
      </p:sp>
      <p:sp>
        <p:nvSpPr>
          <p:cNvPr id="583" name="Google Shape;583;p52"/>
          <p:cNvSpPr/>
          <p:nvPr/>
        </p:nvSpPr>
        <p:spPr>
          <a:xfrm>
            <a:off x="11956489" y="6409517"/>
            <a:ext cx="137160" cy="137160"/>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53"/>
          <p:cNvSpPr txBox="1">
            <a:spLocks noGrp="1"/>
          </p:cNvSpPr>
          <p:nvPr>
            <p:ph type="title"/>
          </p:nvPr>
        </p:nvSpPr>
        <p:spPr>
          <a:xfrm>
            <a:off x="148272" y="177114"/>
            <a:ext cx="10972800" cy="589392"/>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rgbClr val="00679A"/>
              </a:buClr>
              <a:buSzPts val="3400"/>
              <a:buFont typeface="Arial Black"/>
              <a:buNone/>
            </a:pPr>
            <a:r>
              <a:rPr lang="en-US"/>
              <a:t>Proposal Form: Final Check</a:t>
            </a:r>
            <a:endParaRPr/>
          </a:p>
        </p:txBody>
      </p:sp>
      <p:graphicFrame>
        <p:nvGraphicFramePr>
          <p:cNvPr id="589" name="Google Shape;589;p53"/>
          <p:cNvGraphicFramePr/>
          <p:nvPr/>
        </p:nvGraphicFramePr>
        <p:xfrm>
          <a:off x="1242391" y="1182959"/>
          <a:ext cx="3000000" cy="3000000"/>
        </p:xfrm>
        <a:graphic>
          <a:graphicData uri="http://schemas.openxmlformats.org/drawingml/2006/table">
            <a:tbl>
              <a:tblPr firstCol="1">
                <a:noFill/>
                <a:tableStyleId>{4EC815B3-2DEA-46F0-8993-D0808E7A0A29}</a:tableStyleId>
              </a:tblPr>
              <a:tblGrid>
                <a:gridCol w="451475">
                  <a:extLst>
                    <a:ext uri="{9D8B030D-6E8A-4147-A177-3AD203B41FA5}">
                      <a16:colId xmlns:a16="http://schemas.microsoft.com/office/drawing/2014/main" val="20000"/>
                    </a:ext>
                  </a:extLst>
                </a:gridCol>
                <a:gridCol w="9602475">
                  <a:extLst>
                    <a:ext uri="{9D8B030D-6E8A-4147-A177-3AD203B41FA5}">
                      <a16:colId xmlns:a16="http://schemas.microsoft.com/office/drawing/2014/main" val="20001"/>
                    </a:ext>
                  </a:extLst>
                </a:gridCol>
              </a:tblGrid>
              <a:tr h="322500">
                <a:tc>
                  <a:txBody>
                    <a:bodyPr/>
                    <a:lstStyle/>
                    <a:p>
                      <a:pPr marL="0" marR="0" lvl="0" indent="0" algn="r" rtl="0">
                        <a:lnSpc>
                          <a:spcPct val="90000"/>
                        </a:lnSpc>
                        <a:spcBef>
                          <a:spcPts val="0"/>
                        </a:spcBef>
                        <a:spcAft>
                          <a:spcPts val="0"/>
                        </a:spcAft>
                        <a:buClr>
                          <a:srgbClr val="000000"/>
                        </a:buClr>
                        <a:buSzPts val="1800"/>
                        <a:buFont typeface="Arial"/>
                        <a:buNone/>
                      </a:pPr>
                      <a:r>
                        <a:rPr lang="en-US" sz="1800" u="none" strike="noStrike" cap="none">
                          <a:latin typeface="Arial Narrow"/>
                          <a:ea typeface="Arial Narrow"/>
                          <a:cs typeface="Arial Narrow"/>
                          <a:sym typeface="Arial Narrow"/>
                        </a:rPr>
                        <a:t>0</a:t>
                      </a:r>
                      <a:endParaRPr sz="1400" u="none" strike="noStrike" cap="none"/>
                    </a:p>
                  </a:txBody>
                  <a:tcPr marL="68575" marR="68575" marT="0" marB="0" anchor="ctr"/>
                </a:tc>
                <a:tc>
                  <a:txBody>
                    <a:bodyPr/>
                    <a:lstStyle/>
                    <a:p>
                      <a:pPr marL="0" marR="0" lvl="0" indent="0" algn="l" rtl="0">
                        <a:lnSpc>
                          <a:spcPct val="90000"/>
                        </a:lnSpc>
                        <a:spcBef>
                          <a:spcPts val="0"/>
                        </a:spcBef>
                        <a:spcAft>
                          <a:spcPts val="0"/>
                        </a:spcAft>
                        <a:buClr>
                          <a:srgbClr val="A5A5A5"/>
                        </a:buClr>
                        <a:buSzPts val="1800"/>
                        <a:buFont typeface="Arial Narrow"/>
                        <a:buNone/>
                      </a:pPr>
                      <a:r>
                        <a:rPr lang="en-US" sz="1800" u="none" strike="noStrike" cap="none">
                          <a:solidFill>
                            <a:srgbClr val="A5A5A5"/>
                          </a:solidFill>
                        </a:rPr>
                        <a:t>Project title</a:t>
                      </a:r>
                      <a:endParaRPr sz="1800" u="none" strike="noStrike" cap="none">
                        <a:solidFill>
                          <a:srgbClr val="A5A5A5"/>
                        </a:solidFill>
                        <a:latin typeface="Arial Narrow"/>
                        <a:ea typeface="Arial Narrow"/>
                        <a:cs typeface="Arial Narrow"/>
                        <a:sym typeface="Arial Narrow"/>
                      </a:endParaRPr>
                    </a:p>
                  </a:txBody>
                  <a:tcPr marL="68575" marR="68575" marT="0" marB="0" anchor="ctr"/>
                </a:tc>
                <a:extLst>
                  <a:ext uri="{0D108BD9-81ED-4DB2-BD59-A6C34878D82A}">
                    <a16:rowId xmlns:a16="http://schemas.microsoft.com/office/drawing/2014/main" val="10000"/>
                  </a:ext>
                </a:extLst>
              </a:tr>
              <a:tr h="322500">
                <a:tc>
                  <a:txBody>
                    <a:bodyPr/>
                    <a:lstStyle/>
                    <a:p>
                      <a:pPr marL="0" marR="0" lvl="0" indent="0" algn="r" rtl="0">
                        <a:lnSpc>
                          <a:spcPct val="90000"/>
                        </a:lnSpc>
                        <a:spcBef>
                          <a:spcPts val="0"/>
                        </a:spcBef>
                        <a:spcAft>
                          <a:spcPts val="0"/>
                        </a:spcAft>
                        <a:buClr>
                          <a:srgbClr val="000000"/>
                        </a:buClr>
                        <a:buSzPts val="1800"/>
                        <a:buFont typeface="Arial"/>
                        <a:buNone/>
                      </a:pPr>
                      <a:r>
                        <a:rPr lang="en-US" sz="1800" u="none" strike="noStrike" cap="none"/>
                        <a:t>1</a:t>
                      </a:r>
                      <a:endParaRPr sz="1800" u="none" strike="noStrike" cap="none">
                        <a:latin typeface="Arial Narrow"/>
                        <a:ea typeface="Arial Narrow"/>
                        <a:cs typeface="Arial Narrow"/>
                        <a:sym typeface="Arial Narrow"/>
                      </a:endParaRPr>
                    </a:p>
                  </a:txBody>
                  <a:tcPr marL="68575" marR="68575" marT="0" marB="0" anchor="ctr"/>
                </a:tc>
                <a:tc>
                  <a:txBody>
                    <a:bodyPr/>
                    <a:lstStyle/>
                    <a:p>
                      <a:pPr marL="0" marR="0" lvl="0" indent="0" algn="l" rtl="0">
                        <a:lnSpc>
                          <a:spcPct val="90000"/>
                        </a:lnSpc>
                        <a:spcBef>
                          <a:spcPts val="0"/>
                        </a:spcBef>
                        <a:spcAft>
                          <a:spcPts val="0"/>
                        </a:spcAft>
                        <a:buClr>
                          <a:srgbClr val="000000"/>
                        </a:buClr>
                        <a:buSzPts val="1800"/>
                        <a:buFont typeface="Arial"/>
                        <a:buNone/>
                      </a:pPr>
                      <a:r>
                        <a:rPr lang="en-US" sz="1800" u="none" strike="noStrike" cap="none">
                          <a:solidFill>
                            <a:srgbClr val="A5A5A5"/>
                          </a:solidFill>
                        </a:rPr>
                        <a:t>Principal investigator and co-principal investigators  </a:t>
                      </a:r>
                      <a:endParaRPr sz="1800" u="none" strike="noStrike" cap="none">
                        <a:solidFill>
                          <a:srgbClr val="A5A5A5"/>
                        </a:solidFill>
                        <a:latin typeface="Arial Narrow"/>
                        <a:ea typeface="Arial Narrow"/>
                        <a:cs typeface="Arial Narrow"/>
                        <a:sym typeface="Arial Narrow"/>
                      </a:endParaRPr>
                    </a:p>
                  </a:txBody>
                  <a:tcPr marL="68575" marR="68575" marT="0" marB="0" anchor="ctr"/>
                </a:tc>
                <a:extLst>
                  <a:ext uri="{0D108BD9-81ED-4DB2-BD59-A6C34878D82A}">
                    <a16:rowId xmlns:a16="http://schemas.microsoft.com/office/drawing/2014/main" val="10001"/>
                  </a:ext>
                </a:extLst>
              </a:tr>
              <a:tr h="322500">
                <a:tc>
                  <a:txBody>
                    <a:bodyPr/>
                    <a:lstStyle/>
                    <a:p>
                      <a:pPr marL="0" marR="0" lvl="0" indent="0" algn="r" rtl="0">
                        <a:lnSpc>
                          <a:spcPct val="90000"/>
                        </a:lnSpc>
                        <a:spcBef>
                          <a:spcPts val="0"/>
                        </a:spcBef>
                        <a:spcAft>
                          <a:spcPts val="0"/>
                        </a:spcAft>
                        <a:buClr>
                          <a:srgbClr val="000000"/>
                        </a:buClr>
                        <a:buSzPts val="1800"/>
                        <a:buFont typeface="Arial"/>
                        <a:buNone/>
                      </a:pPr>
                      <a:r>
                        <a:rPr lang="en-US" sz="1800" u="none" strike="noStrike" cap="none"/>
                        <a:t>2</a:t>
                      </a:r>
                      <a:endParaRPr sz="1800" u="none" strike="noStrike" cap="none">
                        <a:latin typeface="Arial Narrow"/>
                        <a:ea typeface="Arial Narrow"/>
                        <a:cs typeface="Arial Narrow"/>
                        <a:sym typeface="Arial Narrow"/>
                      </a:endParaRPr>
                    </a:p>
                  </a:txBody>
                  <a:tcPr marL="68575" marR="68575" marT="0" marB="0" anchor="ctr"/>
                </a:tc>
                <a:tc>
                  <a:txBody>
                    <a:bodyPr/>
                    <a:lstStyle/>
                    <a:p>
                      <a:pPr marL="0" marR="0" lvl="0" indent="0" algn="l" rtl="0">
                        <a:lnSpc>
                          <a:spcPct val="90000"/>
                        </a:lnSpc>
                        <a:spcBef>
                          <a:spcPts val="0"/>
                        </a:spcBef>
                        <a:spcAft>
                          <a:spcPts val="0"/>
                        </a:spcAft>
                        <a:buClr>
                          <a:srgbClr val="000000"/>
                        </a:buClr>
                        <a:buSzPts val="1800"/>
                        <a:buFont typeface="Arial"/>
                        <a:buNone/>
                      </a:pPr>
                      <a:r>
                        <a:rPr lang="en-US" sz="1800" u="none" strike="noStrike" cap="none">
                          <a:solidFill>
                            <a:srgbClr val="A5A5A5"/>
                          </a:solidFill>
                        </a:rPr>
                        <a:t>Project information  (Research category, Project Summary)</a:t>
                      </a:r>
                      <a:endParaRPr sz="1800" u="none" strike="noStrike" cap="none">
                        <a:solidFill>
                          <a:srgbClr val="A5A5A5"/>
                        </a:solidFill>
                        <a:latin typeface="Arial Narrow"/>
                        <a:ea typeface="Arial Narrow"/>
                        <a:cs typeface="Arial Narrow"/>
                        <a:sym typeface="Arial Narrow"/>
                      </a:endParaRPr>
                    </a:p>
                  </a:txBody>
                  <a:tcPr marL="68575" marR="68575" marT="0" marB="0" anchor="ctr"/>
                </a:tc>
                <a:extLst>
                  <a:ext uri="{0D108BD9-81ED-4DB2-BD59-A6C34878D82A}">
                    <a16:rowId xmlns:a16="http://schemas.microsoft.com/office/drawing/2014/main" val="10002"/>
                  </a:ext>
                </a:extLst>
              </a:tr>
              <a:tr h="322500">
                <a:tc>
                  <a:txBody>
                    <a:bodyPr/>
                    <a:lstStyle/>
                    <a:p>
                      <a:pPr marL="0" marR="0" lvl="0" indent="0" algn="r" rtl="0">
                        <a:lnSpc>
                          <a:spcPct val="90000"/>
                        </a:lnSpc>
                        <a:spcBef>
                          <a:spcPts val="0"/>
                        </a:spcBef>
                        <a:spcAft>
                          <a:spcPts val="0"/>
                        </a:spcAft>
                        <a:buClr>
                          <a:srgbClr val="000000"/>
                        </a:buClr>
                        <a:buSzPts val="1800"/>
                        <a:buFont typeface="Arial"/>
                        <a:buNone/>
                      </a:pPr>
                      <a:r>
                        <a:rPr lang="en-US" sz="1800" u="none" strike="noStrike" cap="none">
                          <a:latin typeface="Arial Narrow"/>
                          <a:ea typeface="Arial Narrow"/>
                          <a:cs typeface="Arial Narrow"/>
                          <a:sym typeface="Arial Narrow"/>
                        </a:rPr>
                        <a:t>3</a:t>
                      </a:r>
                      <a:endParaRPr sz="1400" u="none" strike="noStrike" cap="none"/>
                    </a:p>
                  </a:txBody>
                  <a:tcPr marL="68575" marR="68575" marT="0" marB="0" anchor="ctr"/>
                </a:tc>
                <a:tc>
                  <a:txBody>
                    <a:bodyPr/>
                    <a:lstStyle/>
                    <a:p>
                      <a:pPr marL="0" marR="0" lvl="0" indent="0" algn="l" rtl="0">
                        <a:lnSpc>
                          <a:spcPct val="90000"/>
                        </a:lnSpc>
                        <a:spcBef>
                          <a:spcPts val="0"/>
                        </a:spcBef>
                        <a:spcAft>
                          <a:spcPts val="0"/>
                        </a:spcAft>
                        <a:buClr>
                          <a:srgbClr val="000000"/>
                        </a:buClr>
                        <a:buSzPts val="1800"/>
                        <a:buFont typeface="Arial"/>
                        <a:buNone/>
                      </a:pPr>
                      <a:r>
                        <a:rPr lang="en-US" sz="1800" u="none" strike="noStrike" cap="none">
                          <a:solidFill>
                            <a:srgbClr val="A5A5A5"/>
                          </a:solidFill>
                        </a:rPr>
                        <a:t>INCITE allocation request; Other funding/computing support</a:t>
                      </a:r>
                      <a:endParaRPr sz="1800" u="none" strike="noStrike" cap="none">
                        <a:solidFill>
                          <a:srgbClr val="A5A5A5"/>
                        </a:solidFill>
                        <a:latin typeface="Arial Narrow"/>
                        <a:ea typeface="Arial Narrow"/>
                        <a:cs typeface="Arial Narrow"/>
                        <a:sym typeface="Arial Narrow"/>
                      </a:endParaRPr>
                    </a:p>
                  </a:txBody>
                  <a:tcPr marL="68575" marR="68575" marT="0" marB="0" anchor="ctr"/>
                </a:tc>
                <a:extLst>
                  <a:ext uri="{0D108BD9-81ED-4DB2-BD59-A6C34878D82A}">
                    <a16:rowId xmlns:a16="http://schemas.microsoft.com/office/drawing/2014/main" val="10003"/>
                  </a:ext>
                </a:extLst>
              </a:tr>
              <a:tr h="322500">
                <a:tc rowSpan="7">
                  <a:txBody>
                    <a:bodyPr/>
                    <a:lstStyle/>
                    <a:p>
                      <a:pPr marL="0" marR="0" lvl="0" indent="0" algn="r" rtl="0">
                        <a:lnSpc>
                          <a:spcPct val="90000"/>
                        </a:lnSpc>
                        <a:spcBef>
                          <a:spcPts val="0"/>
                        </a:spcBef>
                        <a:spcAft>
                          <a:spcPts val="0"/>
                        </a:spcAft>
                        <a:buClr>
                          <a:srgbClr val="000000"/>
                        </a:buClr>
                        <a:buSzPts val="1800"/>
                        <a:buFont typeface="Arial"/>
                        <a:buNone/>
                      </a:pPr>
                      <a:r>
                        <a:rPr lang="en-US" sz="1800" u="none" strike="noStrike" cap="none">
                          <a:latin typeface="Arial Narrow"/>
                          <a:ea typeface="Arial Narrow"/>
                          <a:cs typeface="Arial Narrow"/>
                          <a:sym typeface="Arial Narrow"/>
                        </a:rPr>
                        <a:t>4</a:t>
                      </a:r>
                      <a:endParaRPr sz="1400" u="none" strike="noStrike" cap="none"/>
                    </a:p>
                  </a:txBody>
                  <a:tcPr marL="68575" marR="68575" marT="0" marB="0"/>
                </a:tc>
                <a:tc>
                  <a:txBody>
                    <a:bodyPr/>
                    <a:lstStyle/>
                    <a:p>
                      <a:pPr marL="0" marR="0" lvl="0" indent="0" algn="l" rtl="0">
                        <a:lnSpc>
                          <a:spcPct val="90000"/>
                        </a:lnSpc>
                        <a:spcBef>
                          <a:spcPts val="0"/>
                        </a:spcBef>
                        <a:spcAft>
                          <a:spcPts val="0"/>
                        </a:spcAft>
                        <a:buClr>
                          <a:srgbClr val="000000"/>
                        </a:buClr>
                        <a:buSzPts val="1800"/>
                        <a:buFont typeface="Arial"/>
                        <a:buNone/>
                      </a:pPr>
                      <a:r>
                        <a:rPr lang="en-US" sz="1800" b="1" u="none" strike="noStrike" cap="none"/>
                        <a:t>Project narrative, other materials</a:t>
                      </a:r>
                      <a:endParaRPr sz="1800" b="1" u="none" strike="noStrike" cap="none">
                        <a:latin typeface="Arial Narrow"/>
                        <a:ea typeface="Arial Narrow"/>
                        <a:cs typeface="Arial Narrow"/>
                        <a:sym typeface="Arial Narrow"/>
                      </a:endParaRPr>
                    </a:p>
                  </a:txBody>
                  <a:tcPr marL="68575" marR="68575" marT="0" marB="0" anchor="ctr"/>
                </a:tc>
                <a:extLst>
                  <a:ext uri="{0D108BD9-81ED-4DB2-BD59-A6C34878D82A}">
                    <a16:rowId xmlns:a16="http://schemas.microsoft.com/office/drawing/2014/main" val="10004"/>
                  </a:ext>
                </a:extLst>
              </a:tr>
              <a:tr h="322500">
                <a:tc vMerge="1">
                  <a:txBody>
                    <a:bodyPr/>
                    <a:lstStyle/>
                    <a:p>
                      <a:endParaRPr lang="en-US"/>
                    </a:p>
                  </a:txBody>
                  <a:tcPr/>
                </a:tc>
                <a:tc>
                  <a:txBody>
                    <a:bodyPr/>
                    <a:lstStyle/>
                    <a:p>
                      <a:pPr marL="0" marR="0" lvl="0" indent="0" algn="l" rtl="0">
                        <a:lnSpc>
                          <a:spcPct val="90000"/>
                        </a:lnSpc>
                        <a:spcBef>
                          <a:spcPts val="0"/>
                        </a:spcBef>
                        <a:spcAft>
                          <a:spcPts val="0"/>
                        </a:spcAft>
                        <a:buClr>
                          <a:srgbClr val="000000"/>
                        </a:buClr>
                        <a:buSzPts val="1600"/>
                        <a:buFont typeface="Arial"/>
                        <a:buNone/>
                      </a:pPr>
                      <a:r>
                        <a:rPr lang="en-US" sz="1600" b="1" u="none" strike="noStrike" cap="none"/>
                        <a:t>(A) Executive summary (1 page)</a:t>
                      </a:r>
                      <a:endParaRPr sz="1600" b="1" u="none" strike="noStrike" cap="none">
                        <a:latin typeface="Arial Narrow"/>
                        <a:ea typeface="Arial Narrow"/>
                        <a:cs typeface="Arial Narrow"/>
                        <a:sym typeface="Arial Narrow"/>
                      </a:endParaRPr>
                    </a:p>
                  </a:txBody>
                  <a:tcPr marL="68575" marR="68575" marT="0" marB="0" anchor="ctr"/>
                </a:tc>
                <a:extLst>
                  <a:ext uri="{0D108BD9-81ED-4DB2-BD59-A6C34878D82A}">
                    <a16:rowId xmlns:a16="http://schemas.microsoft.com/office/drawing/2014/main" val="10005"/>
                  </a:ext>
                </a:extLst>
              </a:tr>
              <a:tr h="322500">
                <a:tc vMerge="1">
                  <a:txBody>
                    <a:bodyPr/>
                    <a:lstStyle/>
                    <a:p>
                      <a:endParaRPr lang="en-US"/>
                    </a:p>
                  </a:txBody>
                  <a:tcPr/>
                </a:tc>
                <a:tc>
                  <a:txBody>
                    <a:bodyPr/>
                    <a:lstStyle/>
                    <a:p>
                      <a:pPr marL="0" marR="0" lvl="0" indent="0" algn="l" rtl="0">
                        <a:lnSpc>
                          <a:spcPct val="90000"/>
                        </a:lnSpc>
                        <a:spcBef>
                          <a:spcPts val="0"/>
                        </a:spcBef>
                        <a:spcAft>
                          <a:spcPts val="0"/>
                        </a:spcAft>
                        <a:buClr>
                          <a:srgbClr val="000000"/>
                        </a:buClr>
                        <a:buSzPts val="1600"/>
                        <a:buFont typeface="Arial"/>
                        <a:buNone/>
                      </a:pPr>
                      <a:r>
                        <a:rPr lang="en-US" sz="1600" b="1" u="none" strike="noStrike" cap="none"/>
                        <a:t>(B) Project narrative including impact of the work, objectives, benchmarking (15 pages)</a:t>
                      </a:r>
                      <a:endParaRPr sz="1600" b="1" u="none" strike="noStrike" cap="none">
                        <a:latin typeface="Arial Narrow"/>
                        <a:ea typeface="Arial Narrow"/>
                        <a:cs typeface="Arial Narrow"/>
                        <a:sym typeface="Arial Narrow"/>
                      </a:endParaRPr>
                    </a:p>
                  </a:txBody>
                  <a:tcPr marL="68575" marR="68575" marT="0" marB="0" anchor="ctr"/>
                </a:tc>
                <a:extLst>
                  <a:ext uri="{0D108BD9-81ED-4DB2-BD59-A6C34878D82A}">
                    <a16:rowId xmlns:a16="http://schemas.microsoft.com/office/drawing/2014/main" val="10006"/>
                  </a:ext>
                </a:extLst>
              </a:tr>
              <a:tr h="322500">
                <a:tc vMerge="1">
                  <a:txBody>
                    <a:bodyPr/>
                    <a:lstStyle/>
                    <a:p>
                      <a:endParaRPr lang="en-US"/>
                    </a:p>
                  </a:txBody>
                  <a:tcPr/>
                </a:tc>
                <a:tc>
                  <a:txBody>
                    <a:bodyPr/>
                    <a:lstStyle/>
                    <a:p>
                      <a:pPr marL="0" marR="0" lvl="0" indent="0" algn="l" rtl="0">
                        <a:lnSpc>
                          <a:spcPct val="90000"/>
                        </a:lnSpc>
                        <a:spcBef>
                          <a:spcPts val="0"/>
                        </a:spcBef>
                        <a:spcAft>
                          <a:spcPts val="0"/>
                        </a:spcAft>
                        <a:buClr>
                          <a:srgbClr val="000000"/>
                        </a:buClr>
                        <a:buSzPts val="1600"/>
                        <a:buFont typeface="Arial"/>
                        <a:buNone/>
                      </a:pPr>
                      <a:r>
                        <a:rPr lang="en-US" sz="1600" b="1" u="none" strike="noStrike" cap="none"/>
                        <a:t>(C) Personnel justification &amp; management plan</a:t>
                      </a:r>
                      <a:endParaRPr sz="1400" u="none" strike="noStrike" cap="none"/>
                    </a:p>
                  </a:txBody>
                  <a:tcPr marL="68575" marR="68575" marT="0" marB="0" anchor="ctr"/>
                </a:tc>
                <a:extLst>
                  <a:ext uri="{0D108BD9-81ED-4DB2-BD59-A6C34878D82A}">
                    <a16:rowId xmlns:a16="http://schemas.microsoft.com/office/drawing/2014/main" val="10007"/>
                  </a:ext>
                </a:extLst>
              </a:tr>
              <a:tr h="322500">
                <a:tc vMerge="1">
                  <a:txBody>
                    <a:bodyPr/>
                    <a:lstStyle/>
                    <a:p>
                      <a:endParaRPr lang="en-US"/>
                    </a:p>
                  </a:txBody>
                  <a:tcPr/>
                </a:tc>
                <a:tc>
                  <a:txBody>
                    <a:bodyPr/>
                    <a:lstStyle/>
                    <a:p>
                      <a:pPr marL="0" marR="0" lvl="0" indent="0" algn="l" rtl="0">
                        <a:lnSpc>
                          <a:spcPct val="90000"/>
                        </a:lnSpc>
                        <a:spcBef>
                          <a:spcPts val="0"/>
                        </a:spcBef>
                        <a:spcAft>
                          <a:spcPts val="0"/>
                        </a:spcAft>
                        <a:buClr>
                          <a:srgbClr val="000000"/>
                        </a:buClr>
                        <a:buSzPts val="1600"/>
                        <a:buFont typeface="Arial"/>
                        <a:buNone/>
                      </a:pPr>
                      <a:r>
                        <a:rPr lang="en-US" sz="1600" b="1" u="none" strike="noStrike" cap="none"/>
                        <a:t>(D) Milestone table</a:t>
                      </a:r>
                      <a:endParaRPr sz="1600" b="1" u="none" strike="noStrike" cap="none"/>
                    </a:p>
                  </a:txBody>
                  <a:tcPr marL="68575" marR="68575" marT="0" marB="0" anchor="ctr"/>
                </a:tc>
                <a:extLst>
                  <a:ext uri="{0D108BD9-81ED-4DB2-BD59-A6C34878D82A}">
                    <a16:rowId xmlns:a16="http://schemas.microsoft.com/office/drawing/2014/main" val="10008"/>
                  </a:ext>
                </a:extLst>
              </a:tr>
              <a:tr h="322500">
                <a:tc vMerge="1">
                  <a:txBody>
                    <a:bodyPr/>
                    <a:lstStyle/>
                    <a:p>
                      <a:endParaRPr lang="en-US"/>
                    </a:p>
                  </a:txBody>
                  <a:tcPr/>
                </a:tc>
                <a:tc>
                  <a:txBody>
                    <a:bodyPr/>
                    <a:lstStyle/>
                    <a:p>
                      <a:pPr marL="0" marR="0" lvl="0" indent="0" algn="l" rtl="0">
                        <a:lnSpc>
                          <a:spcPct val="90000"/>
                        </a:lnSpc>
                        <a:spcBef>
                          <a:spcPts val="0"/>
                        </a:spcBef>
                        <a:spcAft>
                          <a:spcPts val="0"/>
                        </a:spcAft>
                        <a:buClr>
                          <a:srgbClr val="000000"/>
                        </a:buClr>
                        <a:buSzPts val="1600"/>
                        <a:buFont typeface="Arial"/>
                        <a:buNone/>
                      </a:pPr>
                      <a:r>
                        <a:rPr lang="en-US" sz="1600" b="1" u="none" strike="noStrike" cap="none"/>
                        <a:t>(E) Publications resulting from INCITE Awards</a:t>
                      </a:r>
                      <a:endParaRPr sz="1400" u="none" strike="noStrike" cap="none"/>
                    </a:p>
                  </a:txBody>
                  <a:tcPr marL="68575" marR="68575" marT="0" marB="0" anchor="ctr"/>
                </a:tc>
                <a:extLst>
                  <a:ext uri="{0D108BD9-81ED-4DB2-BD59-A6C34878D82A}">
                    <a16:rowId xmlns:a16="http://schemas.microsoft.com/office/drawing/2014/main" val="10009"/>
                  </a:ext>
                </a:extLst>
              </a:tr>
              <a:tr h="322500">
                <a:tc vMerge="1">
                  <a:txBody>
                    <a:bodyPr/>
                    <a:lstStyle/>
                    <a:p>
                      <a:endParaRPr lang="en-US"/>
                    </a:p>
                  </a:txBody>
                  <a:tcPr/>
                </a:tc>
                <a:tc>
                  <a:txBody>
                    <a:bodyPr/>
                    <a:lstStyle/>
                    <a:p>
                      <a:pPr marL="0" marR="0" lvl="0" indent="0" algn="l" rtl="0">
                        <a:lnSpc>
                          <a:spcPct val="90000"/>
                        </a:lnSpc>
                        <a:spcBef>
                          <a:spcPts val="0"/>
                        </a:spcBef>
                        <a:spcAft>
                          <a:spcPts val="0"/>
                        </a:spcAft>
                        <a:buClr>
                          <a:srgbClr val="000000"/>
                        </a:buClr>
                        <a:buSzPts val="1600"/>
                        <a:buFont typeface="Arial"/>
                        <a:buNone/>
                      </a:pPr>
                      <a:r>
                        <a:rPr lang="en-US" sz="1600" b="1" u="none" strike="noStrike" cap="none"/>
                        <a:t>(F) PI / Co-I Biographical Sketches</a:t>
                      </a:r>
                      <a:endParaRPr sz="1400" u="none" strike="noStrike" cap="none"/>
                    </a:p>
                  </a:txBody>
                  <a:tcPr marL="68575" marR="68575" marT="0" marB="0" anchor="ctr"/>
                </a:tc>
                <a:extLst>
                  <a:ext uri="{0D108BD9-81ED-4DB2-BD59-A6C34878D82A}">
                    <a16:rowId xmlns:a16="http://schemas.microsoft.com/office/drawing/2014/main" val="10010"/>
                  </a:ext>
                </a:extLst>
              </a:tr>
              <a:tr h="322500">
                <a:tc>
                  <a:txBody>
                    <a:bodyPr/>
                    <a:lstStyle/>
                    <a:p>
                      <a:pPr marL="0" marR="0" lvl="0" indent="0" algn="r" rtl="0">
                        <a:lnSpc>
                          <a:spcPct val="90000"/>
                        </a:lnSpc>
                        <a:spcBef>
                          <a:spcPts val="0"/>
                        </a:spcBef>
                        <a:spcAft>
                          <a:spcPts val="0"/>
                        </a:spcAft>
                        <a:buClr>
                          <a:srgbClr val="000000"/>
                        </a:buClr>
                        <a:buSzPts val="1800"/>
                        <a:buFont typeface="Arial"/>
                        <a:buNone/>
                      </a:pPr>
                      <a:r>
                        <a:rPr lang="en-US" sz="1800" u="none" strike="noStrike" cap="none"/>
                        <a:t>5</a:t>
                      </a:r>
                      <a:endParaRPr sz="1800" u="none" strike="noStrike" cap="none">
                        <a:latin typeface="Arial Narrow"/>
                        <a:ea typeface="Arial Narrow"/>
                        <a:cs typeface="Arial Narrow"/>
                        <a:sym typeface="Arial Narrow"/>
                      </a:endParaRPr>
                    </a:p>
                  </a:txBody>
                  <a:tcPr marL="68575" marR="68575" marT="0" marB="0" anchor="ctr"/>
                </a:tc>
                <a:tc>
                  <a:txBody>
                    <a:bodyPr/>
                    <a:lstStyle/>
                    <a:p>
                      <a:pPr marL="0" marR="0" lvl="0" indent="0" algn="l" rtl="0">
                        <a:lnSpc>
                          <a:spcPct val="90000"/>
                        </a:lnSpc>
                        <a:spcBef>
                          <a:spcPts val="0"/>
                        </a:spcBef>
                        <a:spcAft>
                          <a:spcPts val="0"/>
                        </a:spcAft>
                        <a:buClr>
                          <a:srgbClr val="000000"/>
                        </a:buClr>
                        <a:buSzPts val="1800"/>
                        <a:buFont typeface="Arial"/>
                        <a:buNone/>
                      </a:pPr>
                      <a:r>
                        <a:rPr lang="en-US" sz="1800" u="none" strike="noStrike" cap="none">
                          <a:solidFill>
                            <a:srgbClr val="A5A5A5"/>
                          </a:solidFill>
                        </a:rPr>
                        <a:t>Software applications and dependent packages</a:t>
                      </a:r>
                      <a:endParaRPr sz="1800" u="none" strike="noStrike" cap="none">
                        <a:solidFill>
                          <a:srgbClr val="A5A5A5"/>
                        </a:solidFill>
                        <a:latin typeface="Arial Narrow"/>
                        <a:ea typeface="Arial Narrow"/>
                        <a:cs typeface="Arial Narrow"/>
                        <a:sym typeface="Arial Narrow"/>
                      </a:endParaRPr>
                    </a:p>
                  </a:txBody>
                  <a:tcPr marL="68575" marR="68575" marT="0" marB="0" anchor="ctr"/>
                </a:tc>
                <a:extLst>
                  <a:ext uri="{0D108BD9-81ED-4DB2-BD59-A6C34878D82A}">
                    <a16:rowId xmlns:a16="http://schemas.microsoft.com/office/drawing/2014/main" val="10011"/>
                  </a:ext>
                </a:extLst>
              </a:tr>
              <a:tr h="322500">
                <a:tc>
                  <a:txBody>
                    <a:bodyPr/>
                    <a:lstStyle/>
                    <a:p>
                      <a:pPr marL="0" marR="0" lvl="0" indent="0" algn="r" rtl="0">
                        <a:lnSpc>
                          <a:spcPct val="90000"/>
                        </a:lnSpc>
                        <a:spcBef>
                          <a:spcPts val="0"/>
                        </a:spcBef>
                        <a:spcAft>
                          <a:spcPts val="0"/>
                        </a:spcAft>
                        <a:buClr>
                          <a:srgbClr val="000000"/>
                        </a:buClr>
                        <a:buSzPts val="1800"/>
                        <a:buFont typeface="Arial"/>
                        <a:buNone/>
                      </a:pPr>
                      <a:r>
                        <a:rPr lang="en-US" sz="1800" u="none" strike="noStrike" cap="none"/>
                        <a:t>6</a:t>
                      </a:r>
                      <a:endParaRPr sz="1800" u="none" strike="noStrike" cap="none">
                        <a:latin typeface="Arial Narrow"/>
                        <a:ea typeface="Arial Narrow"/>
                        <a:cs typeface="Arial Narrow"/>
                        <a:sym typeface="Arial Narrow"/>
                      </a:endParaRPr>
                    </a:p>
                  </a:txBody>
                  <a:tcPr marL="68575" marR="68575" marT="0" marB="0" anchor="ctr"/>
                </a:tc>
                <a:tc>
                  <a:txBody>
                    <a:bodyPr/>
                    <a:lstStyle/>
                    <a:p>
                      <a:pPr marL="0" marR="0" lvl="0" indent="0" algn="l" rtl="0">
                        <a:lnSpc>
                          <a:spcPct val="90000"/>
                        </a:lnSpc>
                        <a:spcBef>
                          <a:spcPts val="0"/>
                        </a:spcBef>
                        <a:spcAft>
                          <a:spcPts val="0"/>
                        </a:spcAft>
                        <a:buClr>
                          <a:srgbClr val="000000"/>
                        </a:buClr>
                        <a:buSzPts val="1800"/>
                        <a:buFont typeface="Arial"/>
                        <a:buNone/>
                      </a:pPr>
                      <a:r>
                        <a:rPr lang="en-US" sz="1800" u="none" strike="noStrike" cap="none">
                          <a:solidFill>
                            <a:srgbClr val="A5A5A5"/>
                          </a:solidFill>
                        </a:rPr>
                        <a:t>Wrap-up Questions (Proprietary and sensitive information, Export Control)</a:t>
                      </a:r>
                      <a:endParaRPr sz="1800" u="none" strike="noStrike" cap="none">
                        <a:solidFill>
                          <a:srgbClr val="A5A5A5"/>
                        </a:solidFill>
                        <a:latin typeface="Arial Narrow"/>
                        <a:ea typeface="Arial Narrow"/>
                        <a:cs typeface="Arial Narrow"/>
                        <a:sym typeface="Arial Narrow"/>
                      </a:endParaRPr>
                    </a:p>
                  </a:txBody>
                  <a:tcPr marL="68575" marR="68575" marT="0" marB="0" anchor="ctr"/>
                </a:tc>
                <a:extLst>
                  <a:ext uri="{0D108BD9-81ED-4DB2-BD59-A6C34878D82A}">
                    <a16:rowId xmlns:a16="http://schemas.microsoft.com/office/drawing/2014/main" val="10012"/>
                  </a:ext>
                </a:extLst>
              </a:tr>
              <a:tr h="322500">
                <a:tc>
                  <a:txBody>
                    <a:bodyPr/>
                    <a:lstStyle/>
                    <a:p>
                      <a:pPr marL="0" marR="0" lvl="0" indent="0" algn="r" rtl="0">
                        <a:lnSpc>
                          <a:spcPct val="90000"/>
                        </a:lnSpc>
                        <a:spcBef>
                          <a:spcPts val="0"/>
                        </a:spcBef>
                        <a:spcAft>
                          <a:spcPts val="0"/>
                        </a:spcAft>
                        <a:buClr>
                          <a:srgbClr val="000000"/>
                        </a:buClr>
                        <a:buSzPts val="1800"/>
                        <a:buFont typeface="Arial"/>
                        <a:buNone/>
                      </a:pPr>
                      <a:r>
                        <a:rPr lang="en-US" sz="1800" u="none" strike="noStrike" cap="none"/>
                        <a:t>7</a:t>
                      </a:r>
                      <a:endParaRPr sz="1800" u="none" strike="noStrike" cap="none">
                        <a:latin typeface="Arial Narrow"/>
                        <a:ea typeface="Arial Narrow"/>
                        <a:cs typeface="Arial Narrow"/>
                        <a:sym typeface="Arial Narrow"/>
                      </a:endParaRPr>
                    </a:p>
                  </a:txBody>
                  <a:tcPr marL="68575" marR="68575" marT="0" marB="0" anchor="ctr"/>
                </a:tc>
                <a:tc>
                  <a:txBody>
                    <a:bodyPr/>
                    <a:lstStyle/>
                    <a:p>
                      <a:pPr marL="0" marR="0" lvl="0" indent="0" algn="l" rtl="0">
                        <a:lnSpc>
                          <a:spcPct val="90000"/>
                        </a:lnSpc>
                        <a:spcBef>
                          <a:spcPts val="0"/>
                        </a:spcBef>
                        <a:spcAft>
                          <a:spcPts val="0"/>
                        </a:spcAft>
                        <a:buClr>
                          <a:srgbClr val="000000"/>
                        </a:buClr>
                        <a:buSzPts val="1800"/>
                        <a:buFont typeface="Arial"/>
                        <a:buNone/>
                      </a:pPr>
                      <a:r>
                        <a:rPr lang="en-US" sz="1800" u="none" strike="noStrike" cap="none">
                          <a:solidFill>
                            <a:srgbClr val="A5A5A5"/>
                          </a:solidFill>
                        </a:rPr>
                        <a:t>Outreach and suggested reviewers</a:t>
                      </a:r>
                      <a:endParaRPr sz="1800" u="none" strike="noStrike" cap="none">
                        <a:solidFill>
                          <a:srgbClr val="A5A5A5"/>
                        </a:solidFill>
                        <a:latin typeface="Arial Narrow"/>
                        <a:ea typeface="Arial Narrow"/>
                        <a:cs typeface="Arial Narrow"/>
                        <a:sym typeface="Arial Narrow"/>
                      </a:endParaRPr>
                    </a:p>
                  </a:txBody>
                  <a:tcPr marL="68575" marR="68575" marT="0" marB="0" anchor="ctr"/>
                </a:tc>
                <a:extLst>
                  <a:ext uri="{0D108BD9-81ED-4DB2-BD59-A6C34878D82A}">
                    <a16:rowId xmlns:a16="http://schemas.microsoft.com/office/drawing/2014/main" val="10013"/>
                  </a:ext>
                </a:extLst>
              </a:tr>
            </a:tbl>
          </a:graphicData>
        </a:graphic>
      </p:graphicFrame>
      <p:sp>
        <p:nvSpPr>
          <p:cNvPr id="590" name="Google Shape;590;p53"/>
          <p:cNvSpPr/>
          <p:nvPr/>
        </p:nvSpPr>
        <p:spPr>
          <a:xfrm>
            <a:off x="1524001"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1" name="Google Shape;591;p53"/>
          <p:cNvSpPr/>
          <p:nvPr/>
        </p:nvSpPr>
        <p:spPr>
          <a:xfrm>
            <a:off x="11956489" y="6409517"/>
            <a:ext cx="137160" cy="137160"/>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54"/>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rgbClr val="00679A"/>
              </a:buClr>
              <a:buSzPts val="3400"/>
              <a:buFont typeface="Arial Black"/>
              <a:buNone/>
            </a:pPr>
            <a:r>
              <a:rPr lang="en-US"/>
              <a:t>Q&amp;A</a:t>
            </a:r>
            <a:endParaRPr/>
          </a:p>
        </p:txBody>
      </p:sp>
      <p:sp>
        <p:nvSpPr>
          <p:cNvPr id="597" name="Google Shape;597;p54"/>
          <p:cNvSpPr txBox="1">
            <a:spLocks noGrp="1"/>
          </p:cNvSpPr>
          <p:nvPr>
            <p:ph type="body" idx="4294967295"/>
          </p:nvPr>
        </p:nvSpPr>
        <p:spPr>
          <a:xfrm>
            <a:off x="1430767" y="4187598"/>
            <a:ext cx="8774112" cy="1524520"/>
          </a:xfrm>
          <a:prstGeom prst="rect">
            <a:avLst/>
          </a:prstGeom>
          <a:noFill/>
          <a:ln>
            <a:noFill/>
          </a:ln>
        </p:spPr>
        <p:txBody>
          <a:bodyPr spcFirstLastPara="1" wrap="square" lIns="91425" tIns="45700" rIns="91425" bIns="45700" anchor="t" anchorCtr="0">
            <a:spAutoFit/>
          </a:bodyPr>
          <a:lstStyle/>
          <a:p>
            <a:pPr marL="625475" lvl="1" indent="-127000" algn="l" rtl="0">
              <a:lnSpc>
                <a:spcPct val="90000"/>
              </a:lnSpc>
              <a:spcBef>
                <a:spcPts val="0"/>
              </a:spcBef>
              <a:spcAft>
                <a:spcPts val="0"/>
              </a:spcAft>
              <a:buClr>
                <a:schemeClr val="dk1"/>
              </a:buClr>
              <a:buSzPts val="2400"/>
              <a:buNone/>
            </a:pPr>
            <a:endParaRPr>
              <a:latin typeface="Arial"/>
              <a:ea typeface="Arial"/>
              <a:cs typeface="Arial"/>
              <a:sym typeface="Arial"/>
            </a:endParaRPr>
          </a:p>
          <a:p>
            <a:pPr marL="346075" lvl="1" indent="0" algn="ctr" rtl="0">
              <a:lnSpc>
                <a:spcPct val="90000"/>
              </a:lnSpc>
              <a:spcBef>
                <a:spcPts val="800"/>
              </a:spcBef>
              <a:spcAft>
                <a:spcPts val="0"/>
              </a:spcAft>
              <a:buClr>
                <a:schemeClr val="dk1"/>
              </a:buClr>
              <a:buSzPts val="2400"/>
              <a:buNone/>
            </a:pPr>
            <a:r>
              <a:rPr lang="en-US" b="1"/>
              <a:t>Reminder:</a:t>
            </a:r>
            <a:r>
              <a:rPr lang="en-US"/>
              <a:t> The INCITE program has significantly changed its proposal submission site. Please allow extra time to create an account on this site and submit your proposal.</a:t>
            </a:r>
            <a:endParaRPr/>
          </a:p>
        </p:txBody>
      </p:sp>
      <p:sp>
        <p:nvSpPr>
          <p:cNvPr id="598" name="Google Shape;598;p54"/>
          <p:cNvSpPr txBox="1"/>
          <p:nvPr/>
        </p:nvSpPr>
        <p:spPr>
          <a:xfrm>
            <a:off x="1430767" y="984389"/>
            <a:ext cx="9237234"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Open discussion on what authors should </a:t>
            </a:r>
            <a:r>
              <a:rPr lang="en-US" sz="3600" b="1" i="0" u="sng" strike="noStrike" cap="none">
                <a:solidFill>
                  <a:schemeClr val="dk1"/>
                </a:solidFill>
                <a:latin typeface="Arial"/>
                <a:ea typeface="Arial"/>
                <a:cs typeface="Arial"/>
                <a:sym typeface="Arial"/>
              </a:rPr>
              <a:t>include in their proposal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55"/>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Submitting Your Proposal or Renewal</a:t>
            </a:r>
            <a:endParaRPr/>
          </a:p>
        </p:txBody>
      </p:sp>
      <p:sp>
        <p:nvSpPr>
          <p:cNvPr id="604" name="Google Shape;604;p55"/>
          <p:cNvSpPr txBox="1">
            <a:spLocks noGrp="1"/>
          </p:cNvSpPr>
          <p:nvPr>
            <p:ph type="body" idx="1"/>
          </p:nvPr>
        </p:nvSpPr>
        <p:spPr>
          <a:xfrm>
            <a:off x="406400" y="1344823"/>
            <a:ext cx="10714672" cy="4347857"/>
          </a:xfrm>
          <a:prstGeom prst="rect">
            <a:avLst/>
          </a:prstGeom>
          <a:noFill/>
          <a:ln>
            <a:noFill/>
          </a:ln>
        </p:spPr>
        <p:txBody>
          <a:bodyPr spcFirstLastPara="1" wrap="square" lIns="91425" tIns="45700" rIns="91425" bIns="45700" anchor="t" anchorCtr="0">
            <a:spAutoFit/>
          </a:bodyPr>
          <a:lstStyle/>
          <a:p>
            <a:pPr marL="230188" lvl="0" indent="-230188" algn="l" rtl="0">
              <a:lnSpc>
                <a:spcPct val="90000"/>
              </a:lnSpc>
              <a:spcBef>
                <a:spcPts val="0"/>
              </a:spcBef>
              <a:spcAft>
                <a:spcPts val="0"/>
              </a:spcAft>
              <a:buSzPts val="2800"/>
              <a:buChar char="•"/>
            </a:pPr>
            <a:r>
              <a:rPr lang="en-US">
                <a:solidFill>
                  <a:srgbClr val="000000"/>
                </a:solidFill>
              </a:rPr>
              <a:t>You may save your proposal at any time without having the entire form complete </a:t>
            </a:r>
            <a:endParaRPr/>
          </a:p>
          <a:p>
            <a:pPr marL="230188" lvl="0" indent="-230188" algn="l" rtl="0">
              <a:lnSpc>
                <a:spcPct val="90000"/>
              </a:lnSpc>
              <a:spcBef>
                <a:spcPts val="1400"/>
              </a:spcBef>
              <a:spcAft>
                <a:spcPts val="0"/>
              </a:spcAft>
              <a:buSzPts val="2800"/>
              <a:buChar char="•"/>
            </a:pPr>
            <a:r>
              <a:rPr lang="en-US">
                <a:solidFill>
                  <a:srgbClr val="000000"/>
                </a:solidFill>
              </a:rPr>
              <a:t>Required fields must be completed for the form to be successfully submitted</a:t>
            </a:r>
            <a:endParaRPr/>
          </a:p>
          <a:p>
            <a:pPr marL="625475" lvl="1" indent="-279400" algn="l" rtl="0">
              <a:lnSpc>
                <a:spcPct val="90000"/>
              </a:lnSpc>
              <a:spcBef>
                <a:spcPts val="800"/>
              </a:spcBef>
              <a:spcAft>
                <a:spcPts val="0"/>
              </a:spcAft>
              <a:buClr>
                <a:srgbClr val="000000"/>
              </a:buClr>
              <a:buSzPts val="2400"/>
              <a:buChar char="–"/>
            </a:pPr>
            <a:r>
              <a:rPr lang="en-US">
                <a:solidFill>
                  <a:srgbClr val="000000"/>
                </a:solidFill>
              </a:rPr>
              <a:t>An incomplete form may be saved for later revisions </a:t>
            </a:r>
            <a:endParaRPr/>
          </a:p>
          <a:p>
            <a:pPr marL="230188" lvl="0" indent="-230188" algn="l" rtl="0">
              <a:lnSpc>
                <a:spcPct val="90000"/>
              </a:lnSpc>
              <a:spcBef>
                <a:spcPts val="1400"/>
              </a:spcBef>
              <a:spcAft>
                <a:spcPts val="0"/>
              </a:spcAft>
              <a:buSzPts val="2800"/>
              <a:buChar char="•"/>
            </a:pPr>
            <a:r>
              <a:rPr lang="en-US">
                <a:solidFill>
                  <a:srgbClr val="000000"/>
                </a:solidFill>
              </a:rPr>
              <a:t>After submitting your proposal, you </a:t>
            </a:r>
            <a:r>
              <a:rPr lang="en-US" b="1">
                <a:solidFill>
                  <a:srgbClr val="000000"/>
                </a:solidFill>
              </a:rPr>
              <a:t>will</a:t>
            </a:r>
            <a:r>
              <a:rPr lang="en-US">
                <a:solidFill>
                  <a:srgbClr val="000000"/>
                </a:solidFill>
              </a:rPr>
              <a:t> be able to edit and resubmit it up until the submission deadline</a:t>
            </a:r>
            <a:endParaRPr/>
          </a:p>
          <a:p>
            <a:pPr marL="230188" lvl="0" indent="-52388" algn="l" rtl="0">
              <a:lnSpc>
                <a:spcPct val="90000"/>
              </a:lnSpc>
              <a:spcBef>
                <a:spcPts val="1400"/>
              </a:spcBef>
              <a:spcAft>
                <a:spcPts val="0"/>
              </a:spcAft>
              <a:buSzPts val="2800"/>
              <a:buNone/>
            </a:pPr>
            <a:endParaRPr>
              <a:solidFill>
                <a:srgbClr val="000000"/>
              </a:solidFill>
            </a:endParaRPr>
          </a:p>
          <a:p>
            <a:pPr marL="230188" lvl="0" indent="-52388" algn="l" rtl="0">
              <a:lnSpc>
                <a:spcPct val="90000"/>
              </a:lnSpc>
              <a:spcBef>
                <a:spcPts val="1400"/>
              </a:spcBef>
              <a:spcAft>
                <a:spcPts val="0"/>
              </a:spcAft>
              <a:buSzPts val="2800"/>
              <a:buNone/>
            </a:pPr>
            <a:endParaRPr>
              <a:solidFill>
                <a:srgbClr val="000000"/>
              </a:solidFill>
            </a:endParaRPr>
          </a:p>
        </p:txBody>
      </p:sp>
      <p:sp>
        <p:nvSpPr>
          <p:cNvPr id="605" name="Google Shape;605;p55"/>
          <p:cNvSpPr/>
          <p:nvPr/>
        </p:nvSpPr>
        <p:spPr>
          <a:xfrm>
            <a:off x="4572000" y="5105400"/>
            <a:ext cx="2362200" cy="771896"/>
          </a:xfrm>
          <a:prstGeom prst="roundRect">
            <a:avLst>
              <a:gd name="adj" fmla="val 16667"/>
            </a:avLst>
          </a:prstGeom>
          <a:solidFill>
            <a:schemeClr val="accent1"/>
          </a:solidFill>
          <a:ln>
            <a:noFill/>
          </a:ln>
          <a:effectLst>
            <a:outerShdw blurRad="44450" dist="27940" dir="5400000" algn="ctr">
              <a:srgbClr val="000000">
                <a:alpha val="2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Arial Black"/>
                <a:ea typeface="Arial Black"/>
                <a:cs typeface="Arial Black"/>
                <a:sym typeface="Arial Black"/>
              </a:rPr>
              <a:t>Submit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56"/>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INCITE Awards Committee Decisions</a:t>
            </a:r>
            <a:endParaRPr/>
          </a:p>
        </p:txBody>
      </p:sp>
      <p:sp>
        <p:nvSpPr>
          <p:cNvPr id="611" name="Google Shape;611;p56"/>
          <p:cNvSpPr txBox="1">
            <a:spLocks noGrp="1"/>
          </p:cNvSpPr>
          <p:nvPr>
            <p:ph type="body" idx="1"/>
          </p:nvPr>
        </p:nvSpPr>
        <p:spPr>
          <a:xfrm>
            <a:off x="406400" y="1344827"/>
            <a:ext cx="10714800" cy="4509900"/>
          </a:xfrm>
          <a:prstGeom prst="rect">
            <a:avLst/>
          </a:prstGeom>
          <a:noFill/>
          <a:ln>
            <a:noFill/>
          </a:ln>
        </p:spPr>
        <p:txBody>
          <a:bodyPr spcFirstLastPara="1" wrap="square" lIns="91425" tIns="45700" rIns="91425" bIns="45700" anchor="t" anchorCtr="0">
            <a:spAutoFit/>
          </a:bodyPr>
          <a:lstStyle/>
          <a:p>
            <a:pPr marL="230188" lvl="0" indent="-230188" algn="l" rtl="0">
              <a:lnSpc>
                <a:spcPct val="90000"/>
              </a:lnSpc>
              <a:spcBef>
                <a:spcPts val="0"/>
              </a:spcBef>
              <a:spcAft>
                <a:spcPts val="0"/>
              </a:spcAft>
              <a:buSzPts val="2800"/>
              <a:buChar char="•"/>
            </a:pPr>
            <a:r>
              <a:rPr lang="en-US">
                <a:solidFill>
                  <a:srgbClr val="000000"/>
                </a:solidFill>
              </a:rPr>
              <a:t>The INCITE Awards Committee is comprised of the LCF center directors, INCITE program manager, LCF directors of science and senior management.</a:t>
            </a:r>
            <a:endParaRPr/>
          </a:p>
          <a:p>
            <a:pPr marL="230188" lvl="0" indent="-230188" algn="l" rtl="0">
              <a:lnSpc>
                <a:spcPct val="90000"/>
              </a:lnSpc>
              <a:spcBef>
                <a:spcPts val="1400"/>
              </a:spcBef>
              <a:spcAft>
                <a:spcPts val="0"/>
              </a:spcAft>
              <a:buSzPts val="2800"/>
              <a:buChar char="•"/>
            </a:pPr>
            <a:r>
              <a:rPr lang="en-US">
                <a:solidFill>
                  <a:srgbClr val="000000"/>
                </a:solidFill>
              </a:rPr>
              <a:t>The committee identifies the top-ranked proposals by a) peer-review panel ratings, rankings, and reports; and b) additional considerations, such as the desire to promote use of HPC resources by underrepresented communities.</a:t>
            </a:r>
            <a:endParaRPr/>
          </a:p>
          <a:p>
            <a:pPr marL="230188" lvl="0" indent="-230188" algn="l" rtl="0">
              <a:lnSpc>
                <a:spcPct val="90000"/>
              </a:lnSpc>
              <a:spcBef>
                <a:spcPts val="1400"/>
              </a:spcBef>
              <a:spcAft>
                <a:spcPts val="0"/>
              </a:spcAft>
              <a:buSzPts val="2800"/>
              <a:buChar char="•"/>
            </a:pPr>
            <a:r>
              <a:rPr lang="en-US">
                <a:solidFill>
                  <a:srgbClr val="000000"/>
                </a:solidFill>
              </a:rPr>
              <a:t>Technical assessment review is used to identify whether the top-ranked proposals are “ready” for the requested system.</a:t>
            </a:r>
            <a:endParaRPr/>
          </a:p>
          <a:p>
            <a:pPr marL="0" lvl="0" indent="0" algn="l" rtl="0">
              <a:lnSpc>
                <a:spcPct val="90000"/>
              </a:lnSpc>
              <a:spcBef>
                <a:spcPts val="1400"/>
              </a:spcBef>
              <a:spcAft>
                <a:spcPts val="0"/>
              </a:spcAft>
              <a:buSzPts val="2800"/>
              <a:buNone/>
            </a:pPr>
            <a:endParaRPr>
              <a:solidFill>
                <a:srgbClr val="00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57"/>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INCITE Awards Committee Decisions</a:t>
            </a:r>
            <a:endParaRPr/>
          </a:p>
        </p:txBody>
      </p:sp>
      <p:sp>
        <p:nvSpPr>
          <p:cNvPr id="617" name="Google Shape;617;p57"/>
          <p:cNvSpPr txBox="1">
            <a:spLocks noGrp="1"/>
          </p:cNvSpPr>
          <p:nvPr>
            <p:ph type="body" idx="1"/>
          </p:nvPr>
        </p:nvSpPr>
        <p:spPr>
          <a:xfrm>
            <a:off x="406400" y="1344823"/>
            <a:ext cx="10714672" cy="4901343"/>
          </a:xfrm>
          <a:prstGeom prst="rect">
            <a:avLst/>
          </a:prstGeom>
          <a:noFill/>
          <a:ln>
            <a:noFill/>
          </a:ln>
        </p:spPr>
        <p:txBody>
          <a:bodyPr spcFirstLastPara="1" wrap="square" lIns="91425" tIns="45700" rIns="91425" bIns="45700" anchor="t" anchorCtr="0">
            <a:spAutoFit/>
          </a:bodyPr>
          <a:lstStyle/>
          <a:p>
            <a:pPr marL="230188" lvl="0" indent="-230188" algn="l" rtl="0">
              <a:lnSpc>
                <a:spcPct val="90000"/>
              </a:lnSpc>
              <a:spcBef>
                <a:spcPts val="0"/>
              </a:spcBef>
              <a:spcAft>
                <a:spcPts val="0"/>
              </a:spcAft>
              <a:buSzPts val="2600"/>
              <a:buChar char="•"/>
            </a:pPr>
            <a:r>
              <a:rPr lang="en-US" sz="2600">
                <a:solidFill>
                  <a:srgbClr val="000000"/>
                </a:solidFill>
              </a:rPr>
              <a:t>A balance is struck to ensure</a:t>
            </a:r>
            <a:endParaRPr/>
          </a:p>
          <a:p>
            <a:pPr marL="625475" lvl="1" indent="-279400" algn="l" rtl="0">
              <a:lnSpc>
                <a:spcPct val="90000"/>
              </a:lnSpc>
              <a:spcBef>
                <a:spcPts val="800"/>
              </a:spcBef>
              <a:spcAft>
                <a:spcPts val="0"/>
              </a:spcAft>
              <a:buClr>
                <a:srgbClr val="000000"/>
              </a:buClr>
              <a:buSzPts val="2400"/>
              <a:buChar char="–"/>
            </a:pPr>
            <a:r>
              <a:rPr lang="en-US">
                <a:solidFill>
                  <a:srgbClr val="000000"/>
                </a:solidFill>
              </a:rPr>
              <a:t>each awarded project has sufficient allocation to enable all or part of the proposed scientific or technical achievements</a:t>
            </a:r>
            <a:endParaRPr/>
          </a:p>
          <a:p>
            <a:pPr marL="625475" lvl="1" indent="-279400" algn="l" rtl="0">
              <a:lnSpc>
                <a:spcPct val="90000"/>
              </a:lnSpc>
              <a:spcBef>
                <a:spcPts val="800"/>
              </a:spcBef>
              <a:spcAft>
                <a:spcPts val="0"/>
              </a:spcAft>
              <a:buClr>
                <a:srgbClr val="000000"/>
              </a:buClr>
              <a:buSzPts val="2400"/>
              <a:buChar char="–"/>
            </a:pPr>
            <a:r>
              <a:rPr lang="en-US">
                <a:solidFill>
                  <a:srgbClr val="000000"/>
                </a:solidFill>
              </a:rPr>
              <a:t>a robust support model for each INCITE project</a:t>
            </a:r>
            <a:endParaRPr/>
          </a:p>
          <a:p>
            <a:pPr marL="230188" lvl="0" indent="-230188" algn="l" rtl="0">
              <a:lnSpc>
                <a:spcPct val="90000"/>
              </a:lnSpc>
              <a:spcBef>
                <a:spcPts val="1400"/>
              </a:spcBef>
              <a:spcAft>
                <a:spcPts val="0"/>
              </a:spcAft>
              <a:buSzPts val="2600"/>
              <a:buChar char="•"/>
            </a:pPr>
            <a:r>
              <a:rPr lang="en-US" sz="2600">
                <a:solidFill>
                  <a:srgbClr val="000000"/>
                </a:solidFill>
              </a:rPr>
              <a:t>When the centers are oversubscribed, each potential project is assessed to determine the amount of time that may be awarded to allow the researchers to accomplish significant scientific goals.</a:t>
            </a:r>
            <a:endParaRPr/>
          </a:p>
          <a:p>
            <a:pPr marL="230188" lvl="0" indent="-230188" algn="l" rtl="0">
              <a:lnSpc>
                <a:spcPct val="90000"/>
              </a:lnSpc>
              <a:spcBef>
                <a:spcPts val="1400"/>
              </a:spcBef>
              <a:spcAft>
                <a:spcPts val="0"/>
              </a:spcAft>
              <a:buSzPts val="2600"/>
              <a:buChar char="•"/>
            </a:pPr>
            <a:r>
              <a:rPr lang="en-US" sz="2600">
                <a:solidFill>
                  <a:srgbClr val="000000"/>
                </a:solidFill>
              </a:rPr>
              <a:t>Requests for appeals can be submitted to the INCITE manager or LCF center directors. If an error has occurred in the decision-making process (e.g. procedural, clerical), consideration is given by the INCITE management and an award may be granted. Assessment of the relative scientific merit is not considered in appeals.</a:t>
            </a:r>
            <a:endParaRPr/>
          </a:p>
        </p:txBody>
      </p:sp>
      <p:sp>
        <p:nvSpPr>
          <p:cNvPr id="618" name="Google Shape;618;p57"/>
          <p:cNvSpPr txBox="1"/>
          <p:nvPr/>
        </p:nvSpPr>
        <p:spPr>
          <a:xfrm>
            <a:off x="666974" y="1109146"/>
            <a:ext cx="10800678" cy="4714111"/>
          </a:xfrm>
          <a:prstGeom prst="rect">
            <a:avLst/>
          </a:prstGeom>
          <a:noFill/>
          <a:ln>
            <a:noFill/>
          </a:ln>
        </p:spPr>
        <p:txBody>
          <a:bodyPr spcFirstLastPara="1" wrap="square" lIns="91425" tIns="45700" rIns="91425" bIns="45700" anchor="t" anchorCtr="0">
            <a:noAutofit/>
          </a:bodyPr>
          <a:lstStyle/>
          <a:p>
            <a:pPr marL="230188" marR="0" lvl="0" indent="-52388" algn="l" rtl="0">
              <a:lnSpc>
                <a:spcPct val="90000"/>
              </a:lnSpc>
              <a:spcBef>
                <a:spcPts val="0"/>
              </a:spcBef>
              <a:spcAft>
                <a:spcPts val="0"/>
              </a:spcAft>
              <a:buClr>
                <a:schemeClr val="dk2"/>
              </a:buClr>
              <a:buSzPts val="28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58"/>
          <p:cNvSpPr txBox="1">
            <a:spLocks noGrp="1"/>
          </p:cNvSpPr>
          <p:nvPr>
            <p:ph type="title"/>
          </p:nvPr>
        </p:nvSpPr>
        <p:spPr>
          <a:xfrm>
            <a:off x="148272" y="177114"/>
            <a:ext cx="10972800" cy="589392"/>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2026 INCITE Award Announcements</a:t>
            </a:r>
            <a:endParaRPr/>
          </a:p>
        </p:txBody>
      </p:sp>
      <p:sp>
        <p:nvSpPr>
          <p:cNvPr id="624" name="Google Shape;624;p58"/>
          <p:cNvSpPr txBox="1">
            <a:spLocks noGrp="1"/>
          </p:cNvSpPr>
          <p:nvPr>
            <p:ph type="body" idx="1"/>
          </p:nvPr>
        </p:nvSpPr>
        <p:spPr>
          <a:xfrm>
            <a:off x="406400" y="1344823"/>
            <a:ext cx="10714800" cy="3563700"/>
          </a:xfrm>
          <a:prstGeom prst="rect">
            <a:avLst/>
          </a:prstGeom>
          <a:noFill/>
          <a:ln>
            <a:noFill/>
          </a:ln>
        </p:spPr>
        <p:txBody>
          <a:bodyPr spcFirstLastPara="1" wrap="square" lIns="91425" tIns="45700" rIns="91425" bIns="45700" anchor="t" anchorCtr="0">
            <a:spAutoFit/>
          </a:bodyPr>
          <a:lstStyle/>
          <a:p>
            <a:pPr marL="230188" lvl="0" indent="-230188" algn="l" rtl="0">
              <a:lnSpc>
                <a:spcPct val="90000"/>
              </a:lnSpc>
              <a:spcBef>
                <a:spcPts val="0"/>
              </a:spcBef>
              <a:spcAft>
                <a:spcPts val="0"/>
              </a:spcAft>
              <a:buSzPts val="2800"/>
              <a:buChar char="•"/>
            </a:pPr>
            <a:r>
              <a:rPr lang="en-US"/>
              <a:t>Awards will be announced by INCITE Manager, Katherine Riley, in November 2025</a:t>
            </a:r>
            <a:endParaRPr/>
          </a:p>
          <a:p>
            <a:pPr marL="625475" lvl="1" indent="-279400" algn="l" rtl="0">
              <a:lnSpc>
                <a:spcPct val="90000"/>
              </a:lnSpc>
              <a:spcBef>
                <a:spcPts val="800"/>
              </a:spcBef>
              <a:spcAft>
                <a:spcPts val="0"/>
              </a:spcAft>
              <a:buClr>
                <a:schemeClr val="dk1"/>
              </a:buClr>
              <a:buSzPts val="2400"/>
              <a:buChar char="–"/>
            </a:pPr>
            <a:r>
              <a:rPr lang="en-US"/>
              <a:t>Welcome and startup information from centers</a:t>
            </a:r>
            <a:endParaRPr/>
          </a:p>
          <a:p>
            <a:pPr marL="625475" lvl="1" indent="-279400" algn="l" rtl="0">
              <a:lnSpc>
                <a:spcPct val="90000"/>
              </a:lnSpc>
              <a:spcBef>
                <a:spcPts val="800"/>
              </a:spcBef>
              <a:spcAft>
                <a:spcPts val="0"/>
              </a:spcAft>
              <a:buClr>
                <a:schemeClr val="dk1"/>
              </a:buClr>
              <a:buSzPts val="2400"/>
              <a:buChar char="–"/>
            </a:pPr>
            <a:r>
              <a:rPr lang="en-US"/>
              <a:t>Agreements to sign: Start this process as soon as possible!</a:t>
            </a:r>
            <a:endParaRPr/>
          </a:p>
          <a:p>
            <a:pPr marL="625475" lvl="1" indent="-279400" algn="l" rtl="0">
              <a:lnSpc>
                <a:spcPct val="90000"/>
              </a:lnSpc>
              <a:spcBef>
                <a:spcPts val="800"/>
              </a:spcBef>
              <a:spcAft>
                <a:spcPts val="0"/>
              </a:spcAft>
              <a:buClr>
                <a:schemeClr val="dk1"/>
              </a:buClr>
              <a:buSzPts val="2400"/>
              <a:buChar char="–"/>
            </a:pPr>
            <a:r>
              <a:rPr lang="en-US"/>
              <a:t>Getting started materials: Work closely with the center</a:t>
            </a:r>
            <a:endParaRPr/>
          </a:p>
          <a:p>
            <a:pPr marL="230188" lvl="0" indent="-230188" algn="l" rtl="0">
              <a:lnSpc>
                <a:spcPct val="90000"/>
              </a:lnSpc>
              <a:spcBef>
                <a:spcPts val="1400"/>
              </a:spcBef>
              <a:spcAft>
                <a:spcPts val="0"/>
              </a:spcAft>
              <a:buSzPts val="2800"/>
              <a:buChar char="•"/>
            </a:pPr>
            <a:r>
              <a:rPr lang="en-US"/>
              <a:t>Centers provide expert-to-expert assistance to help you get the most from your allocation</a:t>
            </a:r>
            <a:endParaRPr/>
          </a:p>
          <a:p>
            <a:pPr marL="625475" lvl="1" indent="-279400" algn="l" rtl="0">
              <a:lnSpc>
                <a:spcPct val="90000"/>
              </a:lnSpc>
              <a:spcBef>
                <a:spcPts val="800"/>
              </a:spcBef>
              <a:spcAft>
                <a:spcPts val="0"/>
              </a:spcAft>
              <a:buClr>
                <a:schemeClr val="dk1"/>
              </a:buClr>
              <a:buSzPts val="2400"/>
              <a:buChar char="–"/>
            </a:pPr>
            <a:r>
              <a:rPr lang="en-US"/>
              <a:t>Scientific “Liaisons” (OLCF) and “Catalysts” (ALCF)</a:t>
            </a:r>
            <a:endParaRPr sz="24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59"/>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PI Responsibilities</a:t>
            </a:r>
            <a:endParaRPr/>
          </a:p>
        </p:txBody>
      </p:sp>
      <p:sp>
        <p:nvSpPr>
          <p:cNvPr id="631" name="Google Shape;631;p59"/>
          <p:cNvSpPr txBox="1">
            <a:spLocks noGrp="1"/>
          </p:cNvSpPr>
          <p:nvPr>
            <p:ph type="body" idx="1"/>
          </p:nvPr>
        </p:nvSpPr>
        <p:spPr>
          <a:xfrm>
            <a:off x="406400" y="1129073"/>
            <a:ext cx="10714800" cy="4581900"/>
          </a:xfrm>
          <a:prstGeom prst="rect">
            <a:avLst/>
          </a:prstGeom>
          <a:noFill/>
          <a:ln>
            <a:noFill/>
          </a:ln>
        </p:spPr>
        <p:txBody>
          <a:bodyPr spcFirstLastPara="1" wrap="square" lIns="91425" tIns="45700" rIns="91425" bIns="45700" anchor="t" anchorCtr="0">
            <a:spAutoFit/>
          </a:bodyPr>
          <a:lstStyle/>
          <a:p>
            <a:pPr marL="230188" lvl="0" indent="-230188" algn="l" rtl="0">
              <a:lnSpc>
                <a:spcPct val="90000"/>
              </a:lnSpc>
              <a:spcBef>
                <a:spcPts val="0"/>
              </a:spcBef>
              <a:spcAft>
                <a:spcPts val="0"/>
              </a:spcAft>
              <a:buSzPts val="2600"/>
              <a:buChar char="•"/>
            </a:pPr>
            <a:r>
              <a:rPr lang="en-US" sz="2600"/>
              <a:t>Provide quarterly status updates (on supplied template)</a:t>
            </a:r>
            <a:endParaRPr/>
          </a:p>
          <a:p>
            <a:pPr marL="625475" lvl="1" indent="-279400" algn="l" rtl="0">
              <a:lnSpc>
                <a:spcPct val="90000"/>
              </a:lnSpc>
              <a:spcBef>
                <a:spcPts val="800"/>
              </a:spcBef>
              <a:spcAft>
                <a:spcPts val="0"/>
              </a:spcAft>
              <a:buClr>
                <a:schemeClr val="dk1"/>
              </a:buClr>
              <a:buSzPts val="2400"/>
              <a:buChar char="–"/>
            </a:pPr>
            <a:r>
              <a:rPr lang="en-US"/>
              <a:t>Milestone reports</a:t>
            </a:r>
            <a:endParaRPr/>
          </a:p>
          <a:p>
            <a:pPr marL="625475" lvl="1" indent="-279400" algn="l" rtl="0">
              <a:lnSpc>
                <a:spcPct val="90000"/>
              </a:lnSpc>
              <a:spcBef>
                <a:spcPts val="800"/>
              </a:spcBef>
              <a:spcAft>
                <a:spcPts val="0"/>
              </a:spcAft>
              <a:buClr>
                <a:schemeClr val="dk1"/>
              </a:buClr>
              <a:buSzPts val="2400"/>
              <a:buChar char="–"/>
            </a:pPr>
            <a:r>
              <a:rPr lang="en-US"/>
              <a:t>Publications, awards, journal covers, presentations, etc., related to the work</a:t>
            </a:r>
            <a:endParaRPr/>
          </a:p>
          <a:p>
            <a:pPr marL="230188" lvl="0" indent="-230188" algn="l" rtl="0">
              <a:lnSpc>
                <a:spcPct val="90000"/>
              </a:lnSpc>
              <a:spcBef>
                <a:spcPts val="1400"/>
              </a:spcBef>
              <a:spcAft>
                <a:spcPts val="0"/>
              </a:spcAft>
              <a:buSzPts val="2600"/>
              <a:buChar char="•"/>
            </a:pPr>
            <a:r>
              <a:rPr lang="en-US" sz="2600"/>
              <a:t>Provide highlights on significant science/engineering accomplishments as they occur</a:t>
            </a:r>
            <a:endParaRPr/>
          </a:p>
          <a:p>
            <a:pPr marL="230188" lvl="0" indent="-230188" algn="l" rtl="0">
              <a:lnSpc>
                <a:spcPct val="90000"/>
              </a:lnSpc>
              <a:spcBef>
                <a:spcPts val="1400"/>
              </a:spcBef>
              <a:spcAft>
                <a:spcPts val="0"/>
              </a:spcAft>
              <a:buSzPts val="2600"/>
              <a:buChar char="•"/>
            </a:pPr>
            <a:r>
              <a:rPr lang="en-US" sz="2600"/>
              <a:t>Submit annual renewal request</a:t>
            </a:r>
            <a:endParaRPr/>
          </a:p>
          <a:p>
            <a:pPr marL="230188" lvl="0" indent="-230188" algn="l" rtl="0">
              <a:lnSpc>
                <a:spcPct val="90000"/>
              </a:lnSpc>
              <a:spcBef>
                <a:spcPts val="1400"/>
              </a:spcBef>
              <a:spcAft>
                <a:spcPts val="0"/>
              </a:spcAft>
              <a:buSzPts val="2600"/>
              <a:buChar char="•"/>
            </a:pPr>
            <a:r>
              <a:rPr lang="en-US" sz="2600"/>
              <a:t>Complete annual surveys</a:t>
            </a:r>
            <a:endParaRPr/>
          </a:p>
          <a:p>
            <a:pPr marL="230188" lvl="0" indent="-230188" algn="l" rtl="0">
              <a:lnSpc>
                <a:spcPct val="90000"/>
              </a:lnSpc>
              <a:spcBef>
                <a:spcPts val="1400"/>
              </a:spcBef>
              <a:spcAft>
                <a:spcPts val="0"/>
              </a:spcAft>
              <a:buSzPts val="2600"/>
              <a:buChar char="•"/>
            </a:pPr>
            <a:r>
              <a:rPr lang="en-US" sz="2600"/>
              <a:t>Encourage your team to be good citizens on the computers</a:t>
            </a:r>
            <a:endParaRPr/>
          </a:p>
          <a:p>
            <a:pPr marL="625475" lvl="1" indent="-279400" algn="l" rtl="0">
              <a:lnSpc>
                <a:spcPct val="90000"/>
              </a:lnSpc>
              <a:spcBef>
                <a:spcPts val="800"/>
              </a:spcBef>
              <a:spcAft>
                <a:spcPts val="0"/>
              </a:spcAft>
              <a:buClr>
                <a:schemeClr val="dk1"/>
              </a:buClr>
              <a:buSzPts val="2200"/>
              <a:buChar char="–"/>
            </a:pPr>
            <a:r>
              <a:rPr lang="en-US" sz="2200"/>
              <a:t>Use the resources for the proposed work</a:t>
            </a:r>
            <a:endParaRPr/>
          </a:p>
        </p:txBody>
      </p:sp>
      <p:sp>
        <p:nvSpPr>
          <p:cNvPr id="632" name="Google Shape;632;p59"/>
          <p:cNvSpPr/>
          <p:nvPr/>
        </p:nvSpPr>
        <p:spPr>
          <a:xfrm>
            <a:off x="1634021" y="5835057"/>
            <a:ext cx="9441600" cy="688800"/>
          </a:xfrm>
          <a:prstGeom prst="rect">
            <a:avLst/>
          </a:prstGeom>
          <a:solidFill>
            <a:schemeClr val="dk2"/>
          </a:solidFill>
          <a:ln>
            <a:noFill/>
          </a:ln>
          <a:effectLst>
            <a:outerShdw blurRad="40000" dist="23000" dir="5400000" rotWithShape="0">
              <a:srgbClr val="000000">
                <a:alpha val="32156"/>
              </a:srgbClr>
            </a:outerShdw>
          </a:effectLst>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0" i="0" u="none" strike="noStrike" cap="none">
                <a:solidFill>
                  <a:srgbClr val="F2F2F2"/>
                </a:solidFill>
                <a:latin typeface="Arial Black"/>
                <a:ea typeface="Arial Black"/>
                <a:cs typeface="Arial Black"/>
                <a:sym typeface="Arial Black"/>
              </a:rPr>
              <a:t>Let us know your achievements and challenges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60"/>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PI Responsibilities </a:t>
            </a:r>
            <a:r>
              <a:rPr lang="en-US">
                <a:latin typeface="Arial"/>
                <a:ea typeface="Arial"/>
                <a:cs typeface="Arial"/>
                <a:sym typeface="Arial"/>
              </a:rPr>
              <a:t>(cont.)</a:t>
            </a:r>
            <a:endParaRPr/>
          </a:p>
        </p:txBody>
      </p:sp>
      <p:sp>
        <p:nvSpPr>
          <p:cNvPr id="639" name="Google Shape;639;p60"/>
          <p:cNvSpPr txBox="1">
            <a:spLocks noGrp="1"/>
          </p:cNvSpPr>
          <p:nvPr>
            <p:ph type="body" idx="1"/>
          </p:nvPr>
        </p:nvSpPr>
        <p:spPr>
          <a:xfrm>
            <a:off x="406400" y="1344823"/>
            <a:ext cx="10714672" cy="4809007"/>
          </a:xfrm>
          <a:prstGeom prst="rect">
            <a:avLst/>
          </a:prstGeom>
          <a:noFill/>
          <a:ln>
            <a:noFill/>
          </a:ln>
        </p:spPr>
        <p:txBody>
          <a:bodyPr spcFirstLastPara="1" wrap="square" lIns="91425" tIns="45700" rIns="91425" bIns="45700" anchor="t" anchorCtr="0">
            <a:spAutoFit/>
          </a:bodyPr>
          <a:lstStyle/>
          <a:p>
            <a:pPr marL="230188" lvl="0" indent="-230188" algn="l" rtl="0">
              <a:lnSpc>
                <a:spcPct val="90000"/>
              </a:lnSpc>
              <a:spcBef>
                <a:spcPts val="0"/>
              </a:spcBef>
              <a:spcAft>
                <a:spcPts val="0"/>
              </a:spcAft>
              <a:buSzPts val="2800"/>
              <a:buChar char="•"/>
            </a:pPr>
            <a:r>
              <a:rPr lang="en-US"/>
              <a:t>Encourage your team to attend the center’s user meeting</a:t>
            </a:r>
            <a:endParaRPr/>
          </a:p>
          <a:p>
            <a:pPr marL="230188" lvl="0" indent="-230188" algn="l" rtl="0">
              <a:lnSpc>
                <a:spcPct val="90000"/>
              </a:lnSpc>
              <a:spcBef>
                <a:spcPts val="1400"/>
              </a:spcBef>
              <a:spcAft>
                <a:spcPts val="0"/>
              </a:spcAft>
              <a:buSzPts val="2800"/>
              <a:buChar char="•"/>
            </a:pPr>
            <a:r>
              <a:rPr lang="en-US"/>
              <a:t>All INCITE users are expected to acknowledge the center and the program in publications resulting from their award:</a:t>
            </a:r>
            <a:endParaRPr/>
          </a:p>
          <a:p>
            <a:pPr marL="625475" lvl="1" indent="-279400" algn="l" rtl="0">
              <a:lnSpc>
                <a:spcPct val="90000"/>
              </a:lnSpc>
              <a:spcBef>
                <a:spcPts val="800"/>
              </a:spcBef>
              <a:spcAft>
                <a:spcPts val="0"/>
              </a:spcAft>
              <a:buClr>
                <a:schemeClr val="dk1"/>
              </a:buClr>
              <a:buSzPts val="2200"/>
              <a:buChar char="–"/>
            </a:pPr>
            <a:r>
              <a:rPr lang="en-US" sz="2200"/>
              <a:t>An award of computer time was provided by the Innovative and Novel Computational Impact on Theory and Experiment (INCITE) program.</a:t>
            </a:r>
            <a:endParaRPr/>
          </a:p>
          <a:p>
            <a:pPr marL="0" lvl="0" indent="0" algn="l" rtl="0">
              <a:lnSpc>
                <a:spcPct val="90000"/>
              </a:lnSpc>
              <a:spcBef>
                <a:spcPts val="1400"/>
              </a:spcBef>
              <a:spcAft>
                <a:spcPts val="0"/>
              </a:spcAft>
              <a:buSzPts val="2800"/>
              <a:buNone/>
            </a:pPr>
            <a:r>
              <a:rPr lang="en-US"/>
              <a:t>  </a:t>
            </a:r>
            <a:r>
              <a:rPr lang="en-US" b="1"/>
              <a:t>and </a:t>
            </a:r>
            <a:r>
              <a:rPr lang="en-US"/>
              <a:t>either</a:t>
            </a:r>
            <a:endParaRPr/>
          </a:p>
          <a:p>
            <a:pPr marL="625475" lvl="1" indent="-279400" algn="l" rtl="0">
              <a:lnSpc>
                <a:spcPct val="90000"/>
              </a:lnSpc>
              <a:spcBef>
                <a:spcPts val="800"/>
              </a:spcBef>
              <a:spcAft>
                <a:spcPts val="0"/>
              </a:spcAft>
              <a:buClr>
                <a:schemeClr val="dk1"/>
              </a:buClr>
              <a:buSzPts val="2200"/>
              <a:buChar char="–"/>
            </a:pPr>
            <a:r>
              <a:rPr lang="en-US" sz="2200"/>
              <a:t>This research used resources of the Oak Ridge Leadership Computing Facility located in the Oak Ridge National Laboratory, which is supported by the Office of Science of the Department of Energy under Contract DE-AC05-00OR22725.</a:t>
            </a:r>
            <a:endParaRPr/>
          </a:p>
          <a:p>
            <a:pPr marL="625475" lvl="1" indent="-279400" algn="l" rtl="0">
              <a:lnSpc>
                <a:spcPct val="90000"/>
              </a:lnSpc>
              <a:spcBef>
                <a:spcPts val="800"/>
              </a:spcBef>
              <a:spcAft>
                <a:spcPts val="0"/>
              </a:spcAft>
              <a:buClr>
                <a:schemeClr val="dk1"/>
              </a:buClr>
              <a:buSzPts val="2200"/>
              <a:buChar char="–"/>
            </a:pPr>
            <a:r>
              <a:rPr lang="en-US" sz="2200"/>
              <a:t>This research used resources of the Argonne Leadership Computing Facility at Argonne National Laboratory, which is supported by the Office of Science of the U.S. Department of Energy under contract DE-AC02-06CH11357.</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61"/>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It is a Small World…</a:t>
            </a:r>
            <a:endParaRPr/>
          </a:p>
        </p:txBody>
      </p:sp>
      <p:sp>
        <p:nvSpPr>
          <p:cNvPr id="645" name="Google Shape;645;p61"/>
          <p:cNvSpPr txBox="1">
            <a:spLocks noGrp="1"/>
          </p:cNvSpPr>
          <p:nvPr>
            <p:ph type="body" idx="1"/>
          </p:nvPr>
        </p:nvSpPr>
        <p:spPr>
          <a:xfrm>
            <a:off x="406400" y="1344823"/>
            <a:ext cx="10972800" cy="3352712"/>
          </a:xfrm>
          <a:prstGeom prst="rect">
            <a:avLst/>
          </a:prstGeom>
          <a:noFill/>
          <a:ln>
            <a:noFill/>
          </a:ln>
        </p:spPr>
        <p:txBody>
          <a:bodyPr spcFirstLastPara="1" wrap="square" lIns="91425" tIns="45700" rIns="91425" bIns="45700" anchor="t" anchorCtr="0">
            <a:spAutoFit/>
          </a:bodyPr>
          <a:lstStyle/>
          <a:p>
            <a:pPr marL="230188" lvl="0" indent="-230188" algn="l" rtl="0">
              <a:lnSpc>
                <a:spcPct val="90000"/>
              </a:lnSpc>
              <a:spcBef>
                <a:spcPts val="0"/>
              </a:spcBef>
              <a:spcAft>
                <a:spcPts val="0"/>
              </a:spcAft>
              <a:buSzPts val="2800"/>
              <a:buChar char="•"/>
            </a:pPr>
            <a:r>
              <a:rPr lang="en-US">
                <a:solidFill>
                  <a:srgbClr val="000000"/>
                </a:solidFill>
              </a:rPr>
              <a:t>Let the science agency that funds your work know how significant the INCITE program and the Leadership Computing Facilities will be to your work</a:t>
            </a:r>
            <a:endParaRPr/>
          </a:p>
          <a:p>
            <a:pPr marL="230188" lvl="0" indent="-230188" algn="l" rtl="0">
              <a:lnSpc>
                <a:spcPct val="90000"/>
              </a:lnSpc>
              <a:spcBef>
                <a:spcPts val="1400"/>
              </a:spcBef>
              <a:spcAft>
                <a:spcPts val="0"/>
              </a:spcAft>
              <a:buSzPts val="2800"/>
              <a:buChar char="•"/>
            </a:pPr>
            <a:r>
              <a:rPr lang="en-US">
                <a:solidFill>
                  <a:srgbClr val="000000"/>
                </a:solidFill>
              </a:rPr>
              <a:t>Contact us if you have questions; </a:t>
            </a:r>
            <a:br>
              <a:rPr lang="en-US">
                <a:solidFill>
                  <a:srgbClr val="000000"/>
                </a:solidFill>
              </a:rPr>
            </a:br>
            <a:r>
              <a:rPr lang="en-US">
                <a:solidFill>
                  <a:srgbClr val="000000"/>
                </a:solidFill>
              </a:rPr>
              <a:t>we want to hear from you</a:t>
            </a:r>
            <a:endParaRPr/>
          </a:p>
          <a:p>
            <a:pPr marL="230188" lvl="0" indent="-52388" algn="l" rtl="0">
              <a:lnSpc>
                <a:spcPct val="90000"/>
              </a:lnSpc>
              <a:spcBef>
                <a:spcPts val="1400"/>
              </a:spcBef>
              <a:spcAft>
                <a:spcPts val="0"/>
              </a:spcAft>
              <a:buSzPts val="2800"/>
              <a:buNone/>
            </a:pPr>
            <a:endParaRPr>
              <a:solidFill>
                <a:srgbClr val="000000"/>
              </a:solidFill>
            </a:endParaRPr>
          </a:p>
          <a:p>
            <a:pPr marL="230188" lvl="0" indent="-52388" algn="l" rtl="0">
              <a:lnSpc>
                <a:spcPct val="90000"/>
              </a:lnSpc>
              <a:spcBef>
                <a:spcPts val="1400"/>
              </a:spcBef>
              <a:spcAft>
                <a:spcPts val="0"/>
              </a:spcAft>
              <a:buSzPts val="2800"/>
              <a:buNone/>
            </a:pPr>
            <a:endParaRPr>
              <a:solidFill>
                <a:srgbClr val="000000"/>
              </a:solidFill>
            </a:endParaRPr>
          </a:p>
        </p:txBody>
      </p:sp>
      <p:sp>
        <p:nvSpPr>
          <p:cNvPr id="646" name="Google Shape;646;p61"/>
          <p:cNvSpPr txBox="1"/>
          <p:nvPr/>
        </p:nvSpPr>
        <p:spPr>
          <a:xfrm>
            <a:off x="628824" y="1453307"/>
            <a:ext cx="10378518" cy="1355993"/>
          </a:xfrm>
          <a:prstGeom prst="rect">
            <a:avLst/>
          </a:prstGeom>
          <a:noFill/>
          <a:ln>
            <a:noFill/>
          </a:ln>
        </p:spPr>
        <p:txBody>
          <a:bodyPr spcFirstLastPara="1" wrap="square" lIns="91425" tIns="45700" rIns="91425" bIns="45700" anchor="t" anchorCtr="0">
            <a:noAutofit/>
          </a:bodyPr>
          <a:lstStyle/>
          <a:p>
            <a:pPr marL="230188" marR="0" lvl="0" indent="-52388" algn="l" rtl="0">
              <a:lnSpc>
                <a:spcPct val="90000"/>
              </a:lnSpc>
              <a:spcBef>
                <a:spcPts val="0"/>
              </a:spcBef>
              <a:spcAft>
                <a:spcPts val="0"/>
              </a:spcAft>
              <a:buClr>
                <a:schemeClr val="dk2"/>
              </a:buClr>
              <a:buSzPts val="2800"/>
              <a:buFont typeface="Arial"/>
              <a:buNone/>
            </a:pPr>
            <a:endParaRPr sz="2800" b="0" i="0" u="none" strike="noStrike" cap="none">
              <a:solidFill>
                <a:srgbClr val="250901"/>
              </a:solidFill>
              <a:latin typeface="Arial"/>
              <a:ea typeface="Arial"/>
              <a:cs typeface="Arial"/>
              <a:sym typeface="Arial"/>
            </a:endParaRPr>
          </a:p>
        </p:txBody>
      </p:sp>
      <p:pic>
        <p:nvPicPr>
          <p:cNvPr id="647" name="Google Shape;647;p61"/>
          <p:cNvPicPr preferRelativeResize="0"/>
          <p:nvPr/>
        </p:nvPicPr>
        <p:blipFill rotWithShape="1">
          <a:blip r:embed="rId3">
            <a:alphaModFix/>
          </a:blip>
          <a:srcRect/>
          <a:stretch/>
        </p:blipFill>
        <p:spPr>
          <a:xfrm>
            <a:off x="6737747" y="2775424"/>
            <a:ext cx="4919486" cy="34015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5"/>
          <p:cNvSpPr txBox="1">
            <a:spLocks noGrp="1"/>
          </p:cNvSpPr>
          <p:nvPr>
            <p:ph type="title"/>
          </p:nvPr>
        </p:nvSpPr>
        <p:spPr>
          <a:xfrm>
            <a:off x="148275" y="177125"/>
            <a:ext cx="11802000" cy="589500"/>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Changes to the Program / Proposal Submission</a:t>
            </a:r>
            <a:endParaRPr/>
          </a:p>
        </p:txBody>
      </p:sp>
      <p:sp>
        <p:nvSpPr>
          <p:cNvPr id="101" name="Google Shape;101;p5"/>
          <p:cNvSpPr txBox="1">
            <a:spLocks noGrp="1"/>
          </p:cNvSpPr>
          <p:nvPr>
            <p:ph type="body" idx="1"/>
          </p:nvPr>
        </p:nvSpPr>
        <p:spPr>
          <a:xfrm>
            <a:off x="441425" y="1058075"/>
            <a:ext cx="10714800" cy="46611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None/>
            </a:pPr>
            <a:r>
              <a:rPr lang="en-US" sz="3000" b="1">
                <a:solidFill>
                  <a:schemeClr val="dk1"/>
                </a:solidFill>
              </a:rPr>
              <a:t>Polaris staying available for 2026</a:t>
            </a:r>
            <a:endParaRPr sz="3000" b="1">
              <a:solidFill>
                <a:schemeClr val="dk1"/>
              </a:solidFill>
            </a:endParaRPr>
          </a:p>
          <a:p>
            <a:pPr marL="0" lvl="0" indent="0" algn="l" rtl="0">
              <a:lnSpc>
                <a:spcPct val="90000"/>
              </a:lnSpc>
              <a:spcBef>
                <a:spcPts val="0"/>
              </a:spcBef>
              <a:spcAft>
                <a:spcPts val="0"/>
              </a:spcAft>
              <a:buNone/>
            </a:pPr>
            <a:endParaRPr b="1">
              <a:solidFill>
                <a:schemeClr val="dk1"/>
              </a:solidFill>
            </a:endParaRPr>
          </a:p>
          <a:p>
            <a:pPr marL="0" lvl="0" indent="0" algn="l" rtl="0">
              <a:lnSpc>
                <a:spcPct val="90000"/>
              </a:lnSpc>
              <a:spcBef>
                <a:spcPts val="0"/>
              </a:spcBef>
              <a:spcAft>
                <a:spcPts val="0"/>
              </a:spcAft>
              <a:buNone/>
            </a:pPr>
            <a:endParaRPr b="1">
              <a:solidFill>
                <a:schemeClr val="dk1"/>
              </a:solidFill>
            </a:endParaRPr>
          </a:p>
          <a:p>
            <a:pPr marL="0" lvl="0" indent="0" algn="l" rtl="0">
              <a:lnSpc>
                <a:spcPct val="90000"/>
              </a:lnSpc>
              <a:spcBef>
                <a:spcPts val="0"/>
              </a:spcBef>
              <a:spcAft>
                <a:spcPts val="0"/>
              </a:spcAft>
              <a:buNone/>
            </a:pPr>
            <a:r>
              <a:rPr lang="en-US" sz="3000" b="1">
                <a:solidFill>
                  <a:schemeClr val="dk1"/>
                </a:solidFill>
              </a:rPr>
              <a:t>From last year</a:t>
            </a:r>
            <a:endParaRPr sz="3000" b="1">
              <a:solidFill>
                <a:schemeClr val="dk1"/>
              </a:solidFill>
            </a:endParaRPr>
          </a:p>
          <a:p>
            <a:pPr marL="0" lvl="0" indent="0" algn="l" rtl="0">
              <a:lnSpc>
                <a:spcPct val="90000"/>
              </a:lnSpc>
              <a:spcBef>
                <a:spcPts val="0"/>
              </a:spcBef>
              <a:spcAft>
                <a:spcPts val="0"/>
              </a:spcAft>
              <a:buNone/>
            </a:pPr>
            <a:endParaRPr sz="3000" b="1">
              <a:solidFill>
                <a:schemeClr val="dk1"/>
              </a:solidFill>
            </a:endParaRPr>
          </a:p>
          <a:p>
            <a:pPr marL="457200" lvl="0" indent="-406400" algn="l" rtl="0">
              <a:lnSpc>
                <a:spcPct val="90000"/>
              </a:lnSpc>
              <a:spcBef>
                <a:spcPts val="0"/>
              </a:spcBef>
              <a:spcAft>
                <a:spcPts val="0"/>
              </a:spcAft>
              <a:buSzPts val="2800"/>
              <a:buChar char="•"/>
            </a:pPr>
            <a:r>
              <a:rPr lang="en-US" b="1">
                <a:solidFill>
                  <a:schemeClr val="dk1"/>
                </a:solidFill>
              </a:rPr>
              <a:t>Short paragraph for potential public use</a:t>
            </a:r>
            <a:endParaRPr b="1">
              <a:solidFill>
                <a:schemeClr val="dk1"/>
              </a:solidFill>
            </a:endParaRPr>
          </a:p>
          <a:p>
            <a:pPr marL="914400" lvl="1" indent="-342900" algn="l" rtl="0">
              <a:lnSpc>
                <a:spcPct val="90000"/>
              </a:lnSpc>
              <a:spcBef>
                <a:spcPts val="0"/>
              </a:spcBef>
              <a:spcAft>
                <a:spcPts val="0"/>
              </a:spcAft>
              <a:buClr>
                <a:schemeClr val="dk1"/>
              </a:buClr>
              <a:buSzPts val="1800"/>
              <a:buChar char="–"/>
            </a:pPr>
            <a:r>
              <a:rPr lang="en-US"/>
              <a:t>If awarded INCITE, this paragraph is used as a first draft for factsheets</a:t>
            </a:r>
            <a:endParaRPr/>
          </a:p>
          <a:p>
            <a:pPr marL="914400" lvl="0" indent="0" algn="l" rtl="0">
              <a:lnSpc>
                <a:spcPct val="90000"/>
              </a:lnSpc>
              <a:spcBef>
                <a:spcPts val="0"/>
              </a:spcBef>
              <a:spcAft>
                <a:spcPts val="0"/>
              </a:spcAft>
              <a:buSzPts val="2800"/>
              <a:buNone/>
            </a:pPr>
            <a:endParaRPr/>
          </a:p>
          <a:p>
            <a:pPr marL="457200" lvl="0" indent="-406400" algn="l" rtl="0">
              <a:lnSpc>
                <a:spcPct val="90000"/>
              </a:lnSpc>
              <a:spcBef>
                <a:spcPts val="0"/>
              </a:spcBef>
              <a:spcAft>
                <a:spcPts val="0"/>
              </a:spcAft>
              <a:buSzPts val="2800"/>
              <a:buChar char="•"/>
            </a:pPr>
            <a:r>
              <a:rPr lang="en-US" b="1">
                <a:solidFill>
                  <a:schemeClr val="dk1"/>
                </a:solidFill>
              </a:rPr>
              <a:t>Proposal Development Support</a:t>
            </a:r>
            <a:endParaRPr b="1">
              <a:solidFill>
                <a:schemeClr val="dk1"/>
              </a:solidFill>
            </a:endParaRPr>
          </a:p>
          <a:p>
            <a:pPr marL="914400" lvl="1" indent="-342900" algn="l" rtl="0">
              <a:lnSpc>
                <a:spcPct val="90000"/>
              </a:lnSpc>
              <a:spcBef>
                <a:spcPts val="0"/>
              </a:spcBef>
              <a:spcAft>
                <a:spcPts val="0"/>
              </a:spcAft>
              <a:buClr>
                <a:schemeClr val="dk1"/>
              </a:buClr>
              <a:buSzPts val="1800"/>
              <a:buChar char="–"/>
            </a:pPr>
            <a:r>
              <a:rPr lang="en-US" b="1" u="sng">
                <a:solidFill>
                  <a:schemeClr val="hlink"/>
                </a:solidFill>
                <a:hlinkClick r:id="rId3"/>
              </a:rPr>
              <a:t>https://www.doeleadershipcomputing.org/proposal/proposal-development-support/</a:t>
            </a:r>
            <a:endParaRPr b="1">
              <a:solidFill>
                <a:schemeClr val="dk1"/>
              </a:solidFill>
            </a:endParaRPr>
          </a:p>
          <a:p>
            <a:pPr marL="0" lvl="0" indent="0" algn="l" rtl="0">
              <a:lnSpc>
                <a:spcPct val="90000"/>
              </a:lnSpc>
              <a:spcBef>
                <a:spcPts val="0"/>
              </a:spcBef>
              <a:spcAft>
                <a:spcPts val="0"/>
              </a:spcAft>
              <a:buSzPts val="2800"/>
              <a:buNone/>
            </a:pPr>
            <a:endParaRPr sz="2300">
              <a:solidFill>
                <a:schemeClr val="dk1"/>
              </a:solidFill>
            </a:endParaRPr>
          </a:p>
          <a:p>
            <a:pPr marL="230186" lvl="0" indent="-230186" algn="l" rtl="0">
              <a:lnSpc>
                <a:spcPct val="90000"/>
              </a:lnSpc>
              <a:spcBef>
                <a:spcPts val="0"/>
              </a:spcBef>
              <a:spcAft>
                <a:spcPts val="0"/>
              </a:spcAft>
              <a:buSzPts val="2800"/>
              <a:buChar char="•"/>
            </a:pPr>
            <a:r>
              <a:rPr lang="en-US" b="1">
                <a:solidFill>
                  <a:schemeClr val="dk1"/>
                </a:solidFill>
              </a:rPr>
              <a:t>  A reminder:</a:t>
            </a:r>
            <a:endParaRPr b="1">
              <a:solidFill>
                <a:schemeClr val="dk1"/>
              </a:solidFill>
            </a:endParaRPr>
          </a:p>
          <a:p>
            <a:pPr marL="625475" lvl="1" indent="-342900" algn="l" rtl="0">
              <a:lnSpc>
                <a:spcPct val="90000"/>
              </a:lnSpc>
              <a:spcBef>
                <a:spcPts val="0"/>
              </a:spcBef>
              <a:spcAft>
                <a:spcPts val="0"/>
              </a:spcAft>
              <a:buSzPts val="2800"/>
              <a:buChar char="–"/>
            </a:pPr>
            <a:r>
              <a:rPr lang="en-US" b="1"/>
              <a:t>All</a:t>
            </a:r>
            <a:r>
              <a:rPr lang="en-US"/>
              <a:t> submission materials must be concatenated together into a single PDF file for submission. Individual files will not be permitted.  </a:t>
            </a:r>
            <a:endParaRPr sz="2300">
              <a:solidFill>
                <a:schemeClr val="dk1"/>
              </a:solidFill>
            </a:endParaRPr>
          </a:p>
          <a:p>
            <a:pPr marL="914400" lvl="0" indent="0" algn="l" rtl="0">
              <a:lnSpc>
                <a:spcPct val="90000"/>
              </a:lnSpc>
              <a:spcBef>
                <a:spcPts val="0"/>
              </a:spcBef>
              <a:spcAft>
                <a:spcPts val="0"/>
              </a:spcAft>
              <a:buSzPts val="2800"/>
              <a:buNone/>
            </a:pPr>
            <a:endParaRPr sz="2300">
              <a:solidFill>
                <a:schemeClr val="dk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62"/>
          <p:cNvSpPr txBox="1">
            <a:spLocks noGrp="1"/>
          </p:cNvSpPr>
          <p:nvPr>
            <p:ph type="title"/>
          </p:nvPr>
        </p:nvSpPr>
        <p:spPr>
          <a:xfrm>
            <a:off x="148272" y="177114"/>
            <a:ext cx="10972800" cy="550151"/>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solidFill>
                  <a:schemeClr val="dk2"/>
                </a:solidFill>
              </a:rPr>
              <a:t>Contacts</a:t>
            </a:r>
            <a:endParaRPr/>
          </a:p>
        </p:txBody>
      </p:sp>
      <p:sp>
        <p:nvSpPr>
          <p:cNvPr id="653" name="Google Shape;653;p62"/>
          <p:cNvSpPr txBox="1">
            <a:spLocks noGrp="1"/>
          </p:cNvSpPr>
          <p:nvPr>
            <p:ph type="body" idx="4294967295"/>
          </p:nvPr>
        </p:nvSpPr>
        <p:spPr>
          <a:xfrm>
            <a:off x="698500" y="1046163"/>
            <a:ext cx="8686800" cy="423862"/>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SzPts val="2400"/>
              <a:buNone/>
            </a:pPr>
            <a:r>
              <a:rPr lang="en-US" sz="2400" b="1">
                <a:latin typeface="Arial"/>
                <a:ea typeface="Arial"/>
                <a:cs typeface="Arial"/>
                <a:sym typeface="Arial"/>
              </a:rPr>
              <a:t>For details about the INCITE program:</a:t>
            </a:r>
            <a:endParaRPr/>
          </a:p>
        </p:txBody>
      </p:sp>
      <p:sp>
        <p:nvSpPr>
          <p:cNvPr id="654" name="Google Shape;654;p62"/>
          <p:cNvSpPr/>
          <p:nvPr/>
        </p:nvSpPr>
        <p:spPr>
          <a:xfrm>
            <a:off x="1409700" y="1506522"/>
            <a:ext cx="10035209" cy="1287154"/>
          </a:xfrm>
          <a:prstGeom prst="rect">
            <a:avLst/>
          </a:prstGeom>
          <a:solidFill>
            <a:schemeClr val="lt1"/>
          </a:solidFill>
          <a:ln w="19050" cap="flat" cmpd="sng">
            <a:solidFill>
              <a:schemeClr val="accen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www.doeleadershipcomputing.org</a:t>
            </a:r>
            <a:r>
              <a:rPr lang="en-US" sz="20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2000"/>
              <a:buFont typeface="Arial"/>
              <a:buNone/>
            </a:pPr>
            <a:r>
              <a:rPr lang="en-US" sz="20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INCITE@DOEleadershipcomputing.org</a:t>
            </a:r>
            <a:r>
              <a:rPr lang="en-US" sz="20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655" name="Google Shape;655;p62" descr="INCITE LOGO_04-29.png"/>
          <p:cNvPicPr preferRelativeResize="0"/>
          <p:nvPr/>
        </p:nvPicPr>
        <p:blipFill rotWithShape="1">
          <a:blip r:embed="rId5">
            <a:alphaModFix/>
          </a:blip>
          <a:srcRect/>
          <a:stretch/>
        </p:blipFill>
        <p:spPr>
          <a:xfrm>
            <a:off x="9878396" y="1834165"/>
            <a:ext cx="1311276" cy="561976"/>
          </a:xfrm>
          <a:prstGeom prst="rect">
            <a:avLst/>
          </a:prstGeom>
          <a:noFill/>
          <a:ln>
            <a:noFill/>
          </a:ln>
        </p:spPr>
      </p:pic>
      <p:sp>
        <p:nvSpPr>
          <p:cNvPr id="656" name="Google Shape;656;p62"/>
          <p:cNvSpPr txBox="1"/>
          <p:nvPr/>
        </p:nvSpPr>
        <p:spPr>
          <a:xfrm>
            <a:off x="698500" y="3109055"/>
            <a:ext cx="8686800" cy="4247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For details about the centers:</a:t>
            </a:r>
            <a:endParaRPr sz="1400" b="0" i="0" u="none" strike="noStrike" cap="none">
              <a:solidFill>
                <a:srgbClr val="000000"/>
              </a:solidFill>
              <a:latin typeface="Arial"/>
              <a:ea typeface="Arial"/>
              <a:cs typeface="Arial"/>
              <a:sym typeface="Arial"/>
            </a:endParaRPr>
          </a:p>
        </p:txBody>
      </p:sp>
      <p:sp>
        <p:nvSpPr>
          <p:cNvPr id="657" name="Google Shape;657;p62"/>
          <p:cNvSpPr/>
          <p:nvPr/>
        </p:nvSpPr>
        <p:spPr>
          <a:xfrm>
            <a:off x="1409700" y="3595166"/>
            <a:ext cx="10035209" cy="1152144"/>
          </a:xfrm>
          <a:prstGeom prst="rect">
            <a:avLst/>
          </a:prstGeom>
          <a:solidFill>
            <a:schemeClr val="lt1"/>
          </a:solidFill>
          <a:ln w="19050" cap="flat" cmpd="sng">
            <a:solidFill>
              <a:schemeClr val="accen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www.olcf.ornl.gov</a:t>
            </a:r>
            <a:r>
              <a:rPr lang="en-US" sz="20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2000"/>
              <a:buFont typeface="Arial"/>
              <a:buNone/>
            </a:pPr>
            <a:r>
              <a:rPr lang="en-US" sz="20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help@olcf.ornl.gov</a:t>
            </a:r>
            <a:r>
              <a:rPr lang="en-US" sz="2000" b="0" i="0" u="none" strike="noStrike" cap="none">
                <a:solidFill>
                  <a:srgbClr val="000000"/>
                </a:solidFill>
                <a:latin typeface="Arial"/>
                <a:ea typeface="Arial"/>
                <a:cs typeface="Arial"/>
                <a:sym typeface="Arial"/>
              </a:rPr>
              <a:t>, 865-241-6536</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1800"/>
              <a:buFont typeface="Arial"/>
              <a:buNone/>
            </a:pPr>
            <a:r>
              <a:rPr lang="en-US" sz="1800" b="0" i="0" u="sng" strike="noStrike" cap="non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https://my.olcf.ornl.gov/project-application-new</a:t>
            </a:r>
            <a:endParaRPr sz="1800" b="0" i="0" u="none" strike="noStrike" cap="none">
              <a:solidFill>
                <a:schemeClr val="dk1"/>
              </a:solidFill>
              <a:latin typeface="Arial"/>
              <a:ea typeface="Arial"/>
              <a:cs typeface="Arial"/>
              <a:sym typeface="Arial"/>
            </a:endParaRPr>
          </a:p>
        </p:txBody>
      </p:sp>
      <p:pic>
        <p:nvPicPr>
          <p:cNvPr id="658" name="Google Shape;658;p62" descr="\\gadx1\UTILITIES\LOGOS\  O\ORNL_Leaf logo\ORNL_logo.jpg"/>
          <p:cNvPicPr preferRelativeResize="0"/>
          <p:nvPr/>
        </p:nvPicPr>
        <p:blipFill rotWithShape="1">
          <a:blip r:embed="rId9">
            <a:alphaModFix/>
          </a:blip>
          <a:srcRect/>
          <a:stretch/>
        </p:blipFill>
        <p:spPr>
          <a:xfrm>
            <a:off x="9941526" y="3696253"/>
            <a:ext cx="1248146" cy="674126"/>
          </a:xfrm>
          <a:prstGeom prst="rect">
            <a:avLst/>
          </a:prstGeom>
          <a:noFill/>
          <a:ln>
            <a:noFill/>
          </a:ln>
        </p:spPr>
      </p:pic>
      <p:sp>
        <p:nvSpPr>
          <p:cNvPr id="659" name="Google Shape;659;p62"/>
          <p:cNvSpPr/>
          <p:nvPr/>
        </p:nvSpPr>
        <p:spPr>
          <a:xfrm>
            <a:off x="1409700" y="4889637"/>
            <a:ext cx="10035209" cy="1155563"/>
          </a:xfrm>
          <a:prstGeom prst="rect">
            <a:avLst/>
          </a:prstGeom>
          <a:solidFill>
            <a:schemeClr val="lt1"/>
          </a:solidFill>
          <a:ln w="19050" cap="flat" cmpd="sng">
            <a:solidFill>
              <a:schemeClr val="accen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sng" strike="noStrike" cap="none">
                <a:solidFill>
                  <a:srgbClr val="000000"/>
                </a:solidFill>
                <a:latin typeface="Arial"/>
                <a:ea typeface="Arial"/>
                <a:cs typeface="Arial"/>
                <a:sym typeface="Arial"/>
                <a:hlinkClick r:id="rId10">
                  <a:extLst>
                    <a:ext uri="{A12FA001-AC4F-418D-AE19-62706E023703}">
                      <ahyp:hlinkClr xmlns:ahyp="http://schemas.microsoft.com/office/drawing/2018/hyperlinkcolor" val="tx"/>
                    </a:ext>
                  </a:extLst>
                </a:hlinkClick>
              </a:rPr>
              <a:t>www.alcf.anl.gov</a:t>
            </a:r>
            <a:r>
              <a:rPr lang="en-US" sz="20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2000"/>
              <a:buFont typeface="Arial"/>
              <a:buNone/>
            </a:pPr>
            <a:r>
              <a:rPr lang="en-US" sz="2000" b="0" i="0" u="sng" strike="noStrike" cap="none">
                <a:solidFill>
                  <a:srgbClr val="000000"/>
                </a:solidFill>
                <a:latin typeface="Arial"/>
                <a:ea typeface="Arial"/>
                <a:cs typeface="Arial"/>
                <a:sym typeface="Arial"/>
                <a:hlinkClick r:id="rId11">
                  <a:extLst>
                    <a:ext uri="{A12FA001-AC4F-418D-AE19-62706E023703}">
                      <ahyp:hlinkClr xmlns:ahyp="http://schemas.microsoft.com/office/drawing/2018/hyperlinkcolor" val="tx"/>
                    </a:ext>
                  </a:extLst>
                </a:hlinkClick>
              </a:rPr>
              <a:t>support@alcf.anl.gov</a:t>
            </a:r>
            <a:endParaRPr sz="2000" b="0" i="0" u="none" strike="noStrike" cap="none">
              <a:solidFill>
                <a:srgbClr val="000000"/>
              </a:solidFill>
              <a:highlight>
                <a:srgbClr val="FFFF00"/>
              </a:highlight>
              <a:latin typeface="Arial"/>
              <a:ea typeface="Arial"/>
              <a:cs typeface="Arial"/>
              <a:sym typeface="Arial"/>
            </a:endParaRPr>
          </a:p>
          <a:p>
            <a:pPr marL="0" marR="0" lvl="0" indent="0" algn="l" rtl="0">
              <a:lnSpc>
                <a:spcPct val="90000"/>
              </a:lnSpc>
              <a:spcBef>
                <a:spcPts val="600"/>
              </a:spcBef>
              <a:spcAft>
                <a:spcPts val="0"/>
              </a:spcAft>
              <a:buClr>
                <a:srgbClr val="000000"/>
              </a:buClr>
              <a:buSzPts val="1800"/>
              <a:buFont typeface="Arial"/>
              <a:buNone/>
            </a:pPr>
            <a:r>
              <a:rPr lang="en-US" sz="1800" b="0" i="0" u="sng" strike="noStrike" cap="none">
                <a:solidFill>
                  <a:schemeClr val="dk1"/>
                </a:solidFill>
                <a:latin typeface="Arial"/>
                <a:ea typeface="Arial"/>
                <a:cs typeface="Arial"/>
                <a:sym typeface="Arial"/>
                <a:hlinkClick r:id="rId12">
                  <a:extLst>
                    <a:ext uri="{A12FA001-AC4F-418D-AE19-62706E023703}">
                      <ahyp:hlinkClr xmlns:ahyp="http://schemas.microsoft.com/office/drawing/2018/hyperlinkcolor" val="tx"/>
                    </a:ext>
                  </a:extLst>
                </a:hlinkClick>
              </a:rPr>
              <a:t>https://www.alcf.anl.gov/science/directors-discretionary-allocation-program</a:t>
            </a:r>
            <a:r>
              <a:rPr lang="en-US" sz="1800" b="0" i="0" u="none" strike="noStrike" cap="none">
                <a:solidFill>
                  <a:schemeClr val="dk1"/>
                </a:solidFill>
                <a:latin typeface="Arial"/>
                <a:ea typeface="Arial"/>
                <a:cs typeface="Arial"/>
                <a:sym typeface="Arial"/>
              </a:rPr>
              <a:t>    </a:t>
            </a:r>
            <a:endParaRPr sz="1800" b="1" i="0" u="none" strike="noStrike" cap="none">
              <a:solidFill>
                <a:schemeClr val="dk1"/>
              </a:solidFill>
              <a:latin typeface="Arial"/>
              <a:ea typeface="Arial"/>
              <a:cs typeface="Arial"/>
              <a:sym typeface="Arial"/>
            </a:endParaRPr>
          </a:p>
        </p:txBody>
      </p:sp>
      <p:pic>
        <p:nvPicPr>
          <p:cNvPr id="660" name="Google Shape;660;p62" descr="\\gadx1\UTILITIES\LOGOS\  A\Argonne(ANL)\ANL_H_White.jpg"/>
          <p:cNvPicPr preferRelativeResize="0"/>
          <p:nvPr/>
        </p:nvPicPr>
        <p:blipFill rotWithShape="1">
          <a:blip r:embed="rId13">
            <a:alphaModFix/>
          </a:blip>
          <a:srcRect/>
          <a:stretch/>
        </p:blipFill>
        <p:spPr>
          <a:xfrm>
            <a:off x="9620250" y="5159138"/>
            <a:ext cx="1569422" cy="6165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4f0aee51ce_0_230"/>
          <p:cNvSpPr txBox="1">
            <a:spLocks noGrp="1"/>
          </p:cNvSpPr>
          <p:nvPr>
            <p:ph type="title"/>
          </p:nvPr>
        </p:nvSpPr>
        <p:spPr>
          <a:xfrm>
            <a:off x="148275" y="177125"/>
            <a:ext cx="11802000" cy="589500"/>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Changes to the Program / Proposal Submission</a:t>
            </a:r>
            <a:endParaRPr/>
          </a:p>
        </p:txBody>
      </p:sp>
      <p:sp>
        <p:nvSpPr>
          <p:cNvPr id="107" name="Google Shape;107;g34f0aee51ce_0_230"/>
          <p:cNvSpPr txBox="1">
            <a:spLocks noGrp="1"/>
          </p:cNvSpPr>
          <p:nvPr>
            <p:ph type="body" idx="1"/>
          </p:nvPr>
        </p:nvSpPr>
        <p:spPr>
          <a:xfrm>
            <a:off x="459925" y="1009425"/>
            <a:ext cx="11437200" cy="5130000"/>
          </a:xfrm>
          <a:prstGeom prst="rect">
            <a:avLst/>
          </a:prstGeom>
          <a:noFill/>
          <a:ln>
            <a:noFill/>
          </a:ln>
        </p:spPr>
        <p:txBody>
          <a:bodyPr spcFirstLastPara="1" wrap="square" lIns="91425" tIns="45700" rIns="91425" bIns="45700" anchor="t" anchorCtr="0">
            <a:normAutofit lnSpcReduction="10000"/>
          </a:bodyPr>
          <a:lstStyle/>
          <a:p>
            <a:pPr marL="457200" lvl="0" indent="-406400" algn="l" rtl="0">
              <a:lnSpc>
                <a:spcPct val="100000"/>
              </a:lnSpc>
              <a:spcBef>
                <a:spcPts val="0"/>
              </a:spcBef>
              <a:spcAft>
                <a:spcPts val="0"/>
              </a:spcAft>
              <a:buSzPts val="2800"/>
              <a:buChar char="•"/>
            </a:pPr>
            <a:r>
              <a:rPr lang="en-US" b="1">
                <a:solidFill>
                  <a:schemeClr val="dk1"/>
                </a:solidFill>
              </a:rPr>
              <a:t>Special requests</a:t>
            </a:r>
            <a:endParaRPr b="1">
              <a:solidFill>
                <a:schemeClr val="dk1"/>
              </a:solidFill>
            </a:endParaRPr>
          </a:p>
          <a:p>
            <a:pPr marL="914400" lvl="1" indent="-406400" algn="l" rtl="0">
              <a:lnSpc>
                <a:spcPct val="100000"/>
              </a:lnSpc>
              <a:spcBef>
                <a:spcPts val="0"/>
              </a:spcBef>
              <a:spcAft>
                <a:spcPts val="0"/>
              </a:spcAft>
              <a:buSzPts val="2800"/>
              <a:buChar char="–"/>
            </a:pPr>
            <a:r>
              <a:rPr lang="en-US">
                <a:solidFill>
                  <a:schemeClr val="dk1"/>
                </a:solidFill>
              </a:rPr>
              <a:t>Does your project require specialized services such as streaming, near-real time, real time, on-demand, etc?</a:t>
            </a:r>
            <a:endParaRPr>
              <a:solidFill>
                <a:schemeClr val="dk1"/>
              </a:solidFill>
            </a:endParaRPr>
          </a:p>
          <a:p>
            <a:pPr marL="914400" lvl="1" indent="-406400" algn="l" rtl="0">
              <a:lnSpc>
                <a:spcPct val="100000"/>
              </a:lnSpc>
              <a:spcBef>
                <a:spcPts val="0"/>
              </a:spcBef>
              <a:spcAft>
                <a:spcPts val="0"/>
              </a:spcAft>
              <a:buSzPts val="2800"/>
              <a:buChar char="–"/>
            </a:pPr>
            <a:r>
              <a:rPr lang="en-US">
                <a:solidFill>
                  <a:schemeClr val="dk1"/>
                </a:solidFill>
              </a:rPr>
              <a:t>New question for PIs to identify those pro</a:t>
            </a:r>
            <a:r>
              <a:rPr lang="en-US"/>
              <a:t>jects that may require resources or services that may not be commonly used on the systems.</a:t>
            </a:r>
            <a:endParaRPr/>
          </a:p>
          <a:p>
            <a:pPr marL="914400" lvl="0" indent="0" algn="l" rtl="0">
              <a:lnSpc>
                <a:spcPct val="100000"/>
              </a:lnSpc>
              <a:spcBef>
                <a:spcPts val="0"/>
              </a:spcBef>
              <a:spcAft>
                <a:spcPts val="0"/>
              </a:spcAft>
              <a:buNone/>
            </a:pPr>
            <a:endParaRPr/>
          </a:p>
          <a:p>
            <a:pPr marL="457200" lvl="0" indent="-406400" algn="l" rtl="0">
              <a:lnSpc>
                <a:spcPct val="100000"/>
              </a:lnSpc>
              <a:spcBef>
                <a:spcPts val="0"/>
              </a:spcBef>
              <a:spcAft>
                <a:spcPts val="0"/>
              </a:spcAft>
              <a:buSzPts val="2800"/>
              <a:buChar char="•"/>
            </a:pPr>
            <a:r>
              <a:rPr lang="en-US" b="1">
                <a:solidFill>
                  <a:schemeClr val="dk1"/>
                </a:solidFill>
              </a:rPr>
              <a:t>Training Opportunities</a:t>
            </a:r>
            <a:endParaRPr b="1">
              <a:solidFill>
                <a:schemeClr val="dk1"/>
              </a:solidFill>
            </a:endParaRPr>
          </a:p>
          <a:p>
            <a:pPr marL="914400" lvl="1" indent="-342900" algn="l" rtl="0">
              <a:lnSpc>
                <a:spcPct val="100000"/>
              </a:lnSpc>
              <a:spcBef>
                <a:spcPts val="0"/>
              </a:spcBef>
              <a:spcAft>
                <a:spcPts val="0"/>
              </a:spcAft>
              <a:buClr>
                <a:schemeClr val="dk1"/>
              </a:buClr>
              <a:buSzPts val="1800"/>
              <a:buChar char="–"/>
            </a:pPr>
            <a:r>
              <a:rPr lang="en-US"/>
              <a:t>Are you aware that ALCF and OLCF offer a variety of training opportunities on their systems? These opportunities include webinars, in-person workshops, hack-a-thons (in-person and remote), etc.</a:t>
            </a:r>
            <a:br>
              <a:rPr lang="en-US"/>
            </a:br>
            <a:r>
              <a:rPr lang="en-US"/>
              <a:t>If 'Yes', please list any events you or your team have attended.</a:t>
            </a:r>
            <a:endParaRPr/>
          </a:p>
          <a:p>
            <a:pPr marL="914400" lvl="1" indent="-342900" algn="l" rtl="0">
              <a:lnSpc>
                <a:spcPct val="100000"/>
              </a:lnSpc>
              <a:spcBef>
                <a:spcPts val="0"/>
              </a:spcBef>
              <a:spcAft>
                <a:spcPts val="0"/>
              </a:spcAft>
              <a:buClr>
                <a:schemeClr val="dk1"/>
              </a:buClr>
              <a:buSzPts val="1800"/>
              <a:buChar char="–"/>
            </a:pPr>
            <a:r>
              <a:rPr lang="en-US"/>
              <a:t>Help us improve our training by indicating which events you (or your team) have attended and if they were useful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12"/>
        <p:cNvGrpSpPr/>
        <p:nvPr/>
      </p:nvGrpSpPr>
      <p:grpSpPr>
        <a:xfrm>
          <a:off x="0" y="0"/>
          <a:ext cx="0" cy="0"/>
          <a:chOff x="0" y="0"/>
          <a:chExt cx="0" cy="0"/>
        </a:xfrm>
      </p:grpSpPr>
      <p:sp>
        <p:nvSpPr>
          <p:cNvPr id="113" name="Google Shape;113;g12655bf118e_0_20"/>
          <p:cNvSpPr txBox="1">
            <a:spLocks noGrp="1"/>
          </p:cNvSpPr>
          <p:nvPr>
            <p:ph type="body" idx="1"/>
          </p:nvPr>
        </p:nvSpPr>
        <p:spPr>
          <a:xfrm>
            <a:off x="148275" y="873975"/>
            <a:ext cx="11989200" cy="5342700"/>
          </a:xfrm>
          <a:prstGeom prst="rect">
            <a:avLst/>
          </a:prstGeom>
          <a:noFill/>
          <a:ln>
            <a:noFill/>
          </a:ln>
        </p:spPr>
        <p:txBody>
          <a:bodyPr spcFirstLastPara="1" wrap="square" lIns="91425" tIns="45700" rIns="91425" bIns="45700" anchor="t" anchorCtr="0">
            <a:noAutofit/>
          </a:bodyPr>
          <a:lstStyle/>
          <a:p>
            <a:pPr marL="457200" lvl="0" indent="-361950" algn="l" rtl="0">
              <a:lnSpc>
                <a:spcPct val="110000"/>
              </a:lnSpc>
              <a:spcBef>
                <a:spcPts val="0"/>
              </a:spcBef>
              <a:spcAft>
                <a:spcPts val="0"/>
              </a:spcAft>
              <a:buClr>
                <a:schemeClr val="dk1"/>
              </a:buClr>
              <a:buSzPts val="2100"/>
              <a:buChar char="•"/>
            </a:pPr>
            <a:r>
              <a:rPr lang="en-US" sz="2100">
                <a:solidFill>
                  <a:schemeClr val="dk1"/>
                </a:solidFill>
              </a:rPr>
              <a:t>The ALCF and OLCF have testbed resources for new technologies, details below. If you would like access to these resources to support the work in this proposal, please provide the following information.  Describe the experiments you would be interested in performing, resources required, and their relationship to the current proposal. Please note, these are smaller experimental resources and a large amount of resources is not available. Instead, these resources are to explore the possibilities for how these technologies might innovate future work.</a:t>
            </a:r>
            <a:endParaRPr sz="2100">
              <a:solidFill>
                <a:schemeClr val="dk1"/>
              </a:solidFill>
            </a:endParaRPr>
          </a:p>
          <a:p>
            <a:pPr marL="457200" lvl="0" indent="-361950" algn="l" rtl="0">
              <a:lnSpc>
                <a:spcPct val="110000"/>
              </a:lnSpc>
              <a:spcBef>
                <a:spcPts val="0"/>
              </a:spcBef>
              <a:spcAft>
                <a:spcPts val="0"/>
              </a:spcAft>
              <a:buClr>
                <a:schemeClr val="dk1"/>
              </a:buClr>
              <a:buSzPts val="2100"/>
              <a:buChar char="•"/>
            </a:pPr>
            <a:r>
              <a:rPr lang="en-US" sz="2100" b="1">
                <a:solidFill>
                  <a:schemeClr val="dk1"/>
                </a:solidFill>
              </a:rPr>
              <a:t>The</a:t>
            </a:r>
            <a:r>
              <a:rPr lang="en-US" sz="2100">
                <a:solidFill>
                  <a:schemeClr val="dk1"/>
                </a:solidFill>
              </a:rPr>
              <a:t> </a:t>
            </a:r>
            <a:r>
              <a:rPr lang="en-US" sz="2100" b="1">
                <a:solidFill>
                  <a:schemeClr val="dk1"/>
                </a:solidFill>
              </a:rPr>
              <a:t>ALCF AI Testbed</a:t>
            </a:r>
            <a:endParaRPr sz="2100">
              <a:solidFill>
                <a:schemeClr val="dk1"/>
              </a:solidFill>
            </a:endParaRPr>
          </a:p>
          <a:p>
            <a:pPr marL="914400" lvl="1" indent="-361950" algn="l" rtl="0">
              <a:lnSpc>
                <a:spcPct val="110000"/>
              </a:lnSpc>
              <a:spcBef>
                <a:spcPts val="0"/>
              </a:spcBef>
              <a:spcAft>
                <a:spcPts val="0"/>
              </a:spcAft>
              <a:buClr>
                <a:schemeClr val="dk1"/>
              </a:buClr>
              <a:buSzPts val="2100"/>
              <a:buChar char="–"/>
            </a:pPr>
            <a:r>
              <a:rPr lang="en-US" sz="2100" u="sng">
                <a:solidFill>
                  <a:srgbClr val="0563C1"/>
                </a:solidFill>
                <a:hlinkClick r:id="rId3">
                  <a:extLst>
                    <a:ext uri="{A12FA001-AC4F-418D-AE19-62706E023703}">
                      <ahyp:hlinkClr xmlns:ahyp="http://schemas.microsoft.com/office/drawing/2018/hyperlinkcolor" val="tx"/>
                    </a:ext>
                  </a:extLst>
                </a:hlinkClick>
              </a:rPr>
              <a:t>https://www.alcf.anl.gov/alcf-ai-testbed</a:t>
            </a:r>
            <a:r>
              <a:rPr lang="en-US" sz="2100"/>
              <a:t> </a:t>
            </a:r>
            <a:endParaRPr sz="2100">
              <a:solidFill>
                <a:schemeClr val="dk1"/>
              </a:solidFill>
            </a:endParaRPr>
          </a:p>
          <a:p>
            <a:pPr marL="457200" lvl="0" indent="-361950" algn="l" rtl="0">
              <a:lnSpc>
                <a:spcPct val="110000"/>
              </a:lnSpc>
              <a:spcBef>
                <a:spcPts val="0"/>
              </a:spcBef>
              <a:spcAft>
                <a:spcPts val="0"/>
              </a:spcAft>
              <a:buClr>
                <a:schemeClr val="dk1"/>
              </a:buClr>
              <a:buSzPts val="2100"/>
              <a:buChar char="•"/>
            </a:pPr>
            <a:r>
              <a:rPr lang="en-US" sz="2100" b="1">
                <a:solidFill>
                  <a:schemeClr val="dk1"/>
                </a:solidFill>
              </a:rPr>
              <a:t>OLCF Quantum Computing User Program</a:t>
            </a:r>
            <a:endParaRPr sz="2100">
              <a:solidFill>
                <a:schemeClr val="dk1"/>
              </a:solidFill>
            </a:endParaRPr>
          </a:p>
          <a:p>
            <a:pPr marL="914400" lvl="1" indent="-361950" algn="l" rtl="0">
              <a:lnSpc>
                <a:spcPct val="110000"/>
              </a:lnSpc>
              <a:spcBef>
                <a:spcPts val="0"/>
              </a:spcBef>
              <a:spcAft>
                <a:spcPts val="0"/>
              </a:spcAft>
              <a:buClr>
                <a:schemeClr val="dk1"/>
              </a:buClr>
              <a:buSzPts val="2100"/>
              <a:buChar char="–"/>
            </a:pPr>
            <a:r>
              <a:rPr lang="en-US" sz="2100" u="sng">
                <a:solidFill>
                  <a:schemeClr val="hlink"/>
                </a:solidFill>
                <a:hlinkClick r:id="rId4"/>
              </a:rPr>
              <a:t>https://www.olcf.ornl.gov/olcf-resources/compute-systems/quantum-computing-user-program</a:t>
            </a:r>
            <a:r>
              <a:rPr lang="en-US" sz="2100">
                <a:solidFill>
                  <a:schemeClr val="dk1"/>
                </a:solidFill>
              </a:rPr>
              <a:t> </a:t>
            </a:r>
            <a:endParaRPr sz="2100">
              <a:solidFill>
                <a:schemeClr val="dk1"/>
              </a:solidFill>
            </a:endParaRPr>
          </a:p>
        </p:txBody>
      </p:sp>
      <p:sp>
        <p:nvSpPr>
          <p:cNvPr id="114" name="Google Shape;114;g12655bf118e_0_20"/>
          <p:cNvSpPr txBox="1">
            <a:spLocks noGrp="1"/>
          </p:cNvSpPr>
          <p:nvPr>
            <p:ph type="title"/>
          </p:nvPr>
        </p:nvSpPr>
        <p:spPr>
          <a:xfrm>
            <a:off x="148272" y="177114"/>
            <a:ext cx="10972800" cy="589500"/>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Changes to the Program / New Testbeds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1d2238330f_0_1"/>
          <p:cNvSpPr txBox="1">
            <a:spLocks noGrp="1"/>
          </p:cNvSpPr>
          <p:nvPr>
            <p:ph type="title"/>
          </p:nvPr>
        </p:nvSpPr>
        <p:spPr>
          <a:xfrm>
            <a:off x="148272" y="177114"/>
            <a:ext cx="10972800" cy="589500"/>
          </a:xfrm>
          <a:prstGeom prst="rect">
            <a:avLst/>
          </a:prstGeom>
          <a:noFill/>
          <a:ln>
            <a:noFill/>
          </a:ln>
        </p:spPr>
        <p:txBody>
          <a:bodyPr spcFirstLastPara="1" wrap="square" lIns="91425" tIns="45700" rIns="91425" bIns="45700" anchor="t" anchorCtr="0">
            <a:spAutoFit/>
          </a:bodyPr>
          <a:lstStyle/>
          <a:p>
            <a:pPr marL="0" lvl="0" indent="0" algn="l" rtl="0">
              <a:lnSpc>
                <a:spcPct val="95000"/>
              </a:lnSpc>
              <a:spcBef>
                <a:spcPts val="0"/>
              </a:spcBef>
              <a:spcAft>
                <a:spcPts val="0"/>
              </a:spcAft>
              <a:buClr>
                <a:schemeClr val="dk2"/>
              </a:buClr>
              <a:buSzPts val="3400"/>
              <a:buFont typeface="Arial Black"/>
              <a:buNone/>
            </a:pPr>
            <a:r>
              <a:rPr lang="en-US"/>
              <a:t>Resources Available for INCITE 2026</a:t>
            </a:r>
            <a:endParaRPr/>
          </a:p>
        </p:txBody>
      </p:sp>
      <p:sp>
        <p:nvSpPr>
          <p:cNvPr id="120" name="Google Shape;120;g21d2238330f_0_1"/>
          <p:cNvSpPr txBox="1">
            <a:spLocks noGrp="1"/>
          </p:cNvSpPr>
          <p:nvPr>
            <p:ph type="body" idx="1"/>
          </p:nvPr>
        </p:nvSpPr>
        <p:spPr>
          <a:xfrm>
            <a:off x="623425" y="1117900"/>
            <a:ext cx="11085900" cy="5190900"/>
          </a:xfrm>
          <a:prstGeom prst="rect">
            <a:avLst/>
          </a:prstGeom>
          <a:noFill/>
          <a:ln>
            <a:noFill/>
          </a:ln>
        </p:spPr>
        <p:txBody>
          <a:bodyPr spcFirstLastPara="1" wrap="square" lIns="91425" tIns="45700" rIns="91425" bIns="45700" anchor="t" anchorCtr="0">
            <a:normAutofit/>
          </a:bodyPr>
          <a:lstStyle/>
          <a:p>
            <a:pPr marL="230186" lvl="0" indent="-230186" algn="l" rtl="0">
              <a:lnSpc>
                <a:spcPct val="90000"/>
              </a:lnSpc>
              <a:spcBef>
                <a:spcPts val="0"/>
              </a:spcBef>
              <a:spcAft>
                <a:spcPts val="0"/>
              </a:spcAft>
              <a:buSzPts val="3027"/>
              <a:buChar char="•"/>
            </a:pPr>
            <a:r>
              <a:rPr lang="en-US" b="1">
                <a:solidFill>
                  <a:schemeClr val="dk1"/>
                </a:solidFill>
              </a:rPr>
              <a:t>ALCF Polaris </a:t>
            </a:r>
            <a:r>
              <a:rPr lang="en-US">
                <a:solidFill>
                  <a:schemeClr val="dk1"/>
                </a:solidFill>
              </a:rPr>
              <a:t>system is a hybrid CPU/GPU machine that will be available to 2026 INCITE projects. Polaris is open for 1-year proposals.</a:t>
            </a:r>
            <a:endParaRPr>
              <a:solidFill>
                <a:schemeClr val="dk1"/>
              </a:solidFill>
            </a:endParaRPr>
          </a:p>
          <a:p>
            <a:pPr marL="0" lvl="0" indent="0" algn="l" rtl="0">
              <a:lnSpc>
                <a:spcPct val="90000"/>
              </a:lnSpc>
              <a:spcBef>
                <a:spcPts val="0"/>
              </a:spcBef>
              <a:spcAft>
                <a:spcPts val="0"/>
              </a:spcAft>
              <a:buSzPts val="3027"/>
              <a:buNone/>
            </a:pPr>
            <a:endParaRPr>
              <a:solidFill>
                <a:schemeClr val="dk1"/>
              </a:solidFill>
            </a:endParaRPr>
          </a:p>
          <a:p>
            <a:pPr marL="230186" lvl="0" indent="-230186" algn="l" rtl="0">
              <a:lnSpc>
                <a:spcPct val="90000"/>
              </a:lnSpc>
              <a:spcBef>
                <a:spcPts val="0"/>
              </a:spcBef>
              <a:spcAft>
                <a:spcPts val="0"/>
              </a:spcAft>
              <a:buClr>
                <a:schemeClr val="dk1"/>
              </a:buClr>
              <a:buSzPts val="3027"/>
              <a:buChar char="•"/>
            </a:pPr>
            <a:r>
              <a:rPr lang="en-US" b="1">
                <a:solidFill>
                  <a:schemeClr val="dk1"/>
                </a:solidFill>
              </a:rPr>
              <a:t>OLCF Frontier </a:t>
            </a:r>
            <a:r>
              <a:rPr lang="en-US">
                <a:solidFill>
                  <a:schemeClr val="dk1"/>
                </a:solidFill>
              </a:rPr>
              <a:t>is an exascale hybrid CPU/GPU machine that will be available to 2026 INCITE projects. Frontier is open for 3-year proposals.</a:t>
            </a:r>
            <a:endParaRPr>
              <a:solidFill>
                <a:schemeClr val="dk1"/>
              </a:solidFill>
            </a:endParaRPr>
          </a:p>
          <a:p>
            <a:pPr marL="457200" lvl="0" indent="0" algn="l" rtl="0">
              <a:lnSpc>
                <a:spcPct val="90000"/>
              </a:lnSpc>
              <a:spcBef>
                <a:spcPts val="0"/>
              </a:spcBef>
              <a:spcAft>
                <a:spcPts val="0"/>
              </a:spcAft>
              <a:buSzPts val="2800"/>
              <a:buNone/>
            </a:pPr>
            <a:endParaRPr>
              <a:solidFill>
                <a:schemeClr val="dk1"/>
              </a:solidFill>
            </a:endParaRPr>
          </a:p>
          <a:p>
            <a:pPr marL="230186" lvl="0" indent="-230186" algn="l" rtl="0">
              <a:lnSpc>
                <a:spcPct val="90000"/>
              </a:lnSpc>
              <a:spcBef>
                <a:spcPts val="0"/>
              </a:spcBef>
              <a:spcAft>
                <a:spcPts val="0"/>
              </a:spcAft>
              <a:buClr>
                <a:schemeClr val="dk1"/>
              </a:buClr>
              <a:buSzPts val="3027"/>
              <a:buChar char="•"/>
            </a:pPr>
            <a:r>
              <a:rPr lang="en-US" b="1">
                <a:solidFill>
                  <a:schemeClr val="dk1"/>
                </a:solidFill>
                <a:highlight>
                  <a:schemeClr val="lt1"/>
                </a:highlight>
              </a:rPr>
              <a:t>ALCF Aurora</a:t>
            </a:r>
            <a:r>
              <a:rPr lang="en-US">
                <a:solidFill>
                  <a:schemeClr val="dk1"/>
                </a:solidFill>
                <a:highlight>
                  <a:schemeClr val="lt1"/>
                </a:highlight>
              </a:rPr>
              <a:t> is an exascale hybrid CPU/GPU machine that will be available to 2026 INCITE projects. </a:t>
            </a:r>
            <a:r>
              <a:rPr lang="en-US">
                <a:solidFill>
                  <a:schemeClr val="dk1"/>
                </a:solidFill>
              </a:rPr>
              <a:t>Aurora is open for 3-year proposals.</a:t>
            </a:r>
            <a:endParaRPr>
              <a:solidFill>
                <a:schemeClr val="dk1"/>
              </a:solidFill>
            </a:endParaRPr>
          </a:p>
          <a:p>
            <a:pPr marL="457200" lvl="0" indent="0" algn="l" rtl="0">
              <a:lnSpc>
                <a:spcPct val="90000"/>
              </a:lnSpc>
              <a:spcBef>
                <a:spcPts val="0"/>
              </a:spcBef>
              <a:spcAft>
                <a:spcPts val="0"/>
              </a:spcAft>
              <a:buSzPts val="2800"/>
              <a:buNone/>
            </a:pPr>
            <a:endParaRPr>
              <a:solidFill>
                <a:schemeClr val="dk1"/>
              </a:solidFill>
            </a:endParaRPr>
          </a:p>
          <a:p>
            <a:pPr marL="0" lvl="0" indent="0" algn="l" rtl="0">
              <a:lnSpc>
                <a:spcPct val="90000"/>
              </a:lnSpc>
              <a:spcBef>
                <a:spcPts val="0"/>
              </a:spcBef>
              <a:spcAft>
                <a:spcPts val="0"/>
              </a:spcAft>
              <a:buSzPts val="2800"/>
              <a:buNone/>
            </a:pPr>
            <a:endParaRPr>
              <a:solidFill>
                <a:schemeClr val="dk1"/>
              </a:solidFill>
              <a:highlight>
                <a:srgbClr val="FFFF00"/>
              </a:highlight>
            </a:endParaRPr>
          </a:p>
        </p:txBody>
      </p:sp>
    </p:spTree>
  </p:cSld>
  <p:clrMapOvr>
    <a:masterClrMapping/>
  </p:clrMapOvr>
</p:sld>
</file>

<file path=ppt/theme/theme1.xml><?xml version="1.0" encoding="utf-8"?>
<a:theme xmlns:a="http://schemas.openxmlformats.org/drawingml/2006/main" name="ORNL">
  <a:themeElements>
    <a:clrScheme name="INCITE jo">
      <a:dk1>
        <a:srgbClr val="000000"/>
      </a:dk1>
      <a:lt1>
        <a:srgbClr val="FFFFFF"/>
      </a:lt1>
      <a:dk2>
        <a:srgbClr val="11689C"/>
      </a:dk2>
      <a:lt2>
        <a:srgbClr val="FFFFFF"/>
      </a:lt2>
      <a:accent1>
        <a:srgbClr val="4F81BD"/>
      </a:accent1>
      <a:accent2>
        <a:srgbClr val="C0504D"/>
      </a:accent2>
      <a:accent3>
        <a:srgbClr val="83AA3A"/>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6224</Words>
  <Application>Microsoft Macintosh PowerPoint</Application>
  <PresentationFormat>Widescreen</PresentationFormat>
  <Paragraphs>750</Paragraphs>
  <Slides>60</Slides>
  <Notes>60</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 Black</vt:lpstr>
      <vt:lpstr>Noto Sans Symbols</vt:lpstr>
      <vt:lpstr>Arial</vt:lpstr>
      <vt:lpstr>Times New Roman</vt:lpstr>
      <vt:lpstr>Arial Narrow</vt:lpstr>
      <vt:lpstr>Calibri</vt:lpstr>
      <vt:lpstr>ORNL</vt:lpstr>
      <vt:lpstr>2026 INCITE Proposal  Writing Webinar  </vt:lpstr>
      <vt:lpstr>2026 INCITE Proposal  Writing Webinar  </vt:lpstr>
      <vt:lpstr>Objectives of INCITE Proposal Writing Webinar</vt:lpstr>
      <vt:lpstr>New and Renewal Proposals</vt:lpstr>
      <vt:lpstr>Today’s Agenda</vt:lpstr>
      <vt:lpstr>Changes to the Program / Proposal Submission</vt:lpstr>
      <vt:lpstr>Changes to the Program / Proposal Submission</vt:lpstr>
      <vt:lpstr>Changes to the Program / New Testbeds</vt:lpstr>
      <vt:lpstr>Resources Available for INCITE 2026</vt:lpstr>
      <vt:lpstr>Primary ways to gain access to LCF Current distribution of allocable hours</vt:lpstr>
      <vt:lpstr>What is INCITE?</vt:lpstr>
      <vt:lpstr>INCITE Seeks High-impact Research Campaigns</vt:lpstr>
      <vt:lpstr>INCITE Criteria Access on a competitive, merit-reviewed basis*</vt:lpstr>
      <vt:lpstr>Twofold review process</vt:lpstr>
      <vt:lpstr>Some limitations on what can be done</vt:lpstr>
      <vt:lpstr>Proprietary Work</vt:lpstr>
      <vt:lpstr>Community vs. Umbrella Proposals</vt:lpstr>
      <vt:lpstr>2025 INCITE Award Summary</vt:lpstr>
      <vt:lpstr>2025 Award Statistics</vt:lpstr>
      <vt:lpstr>2025 Early Career Summary</vt:lpstr>
      <vt:lpstr>2025 INCITE Science Panels</vt:lpstr>
      <vt:lpstr>New Early Career Path</vt:lpstr>
      <vt:lpstr>INCITE HPC Resources 1Y, 2Y and 3Y proposals</vt:lpstr>
      <vt:lpstr>Estimating Time on LCF Resources</vt:lpstr>
      <vt:lpstr>Estimating Time on LCF Resources</vt:lpstr>
      <vt:lpstr>OLCF Resources - Frontier</vt:lpstr>
      <vt:lpstr>ALCF Resources - Polaris</vt:lpstr>
      <vt:lpstr>PowerPoint Presentation</vt:lpstr>
      <vt:lpstr>Key Questions to Ask Yourself</vt:lpstr>
      <vt:lpstr>Key Questions to Ask Yourself (cont.)</vt:lpstr>
      <vt:lpstr>Getting Started: Know Your Audience</vt:lpstr>
      <vt:lpstr>Proposal Form: Outline</vt:lpstr>
      <vt:lpstr>Narrative: Impact of the Work</vt:lpstr>
      <vt:lpstr>Narrative: Objectives and Milestones</vt:lpstr>
      <vt:lpstr>Narrative: Computational Approach Provide the basic foundation</vt:lpstr>
      <vt:lpstr>Narrative: Computational Approach Provide the basic foundation</vt:lpstr>
      <vt:lpstr>Narrative: Computational and/or         Data Intensive Campaign </vt:lpstr>
      <vt:lpstr>Code Performance Overview Performance data should support the required scale </vt:lpstr>
      <vt:lpstr>Parallel Performance: Direct Evidence</vt:lpstr>
      <vt:lpstr>More About our Ensemble Policy “Can I meet the computationally intensive criterion  by loosely coupling my jobs?” </vt:lpstr>
      <vt:lpstr>PowerPoint Presentation</vt:lpstr>
      <vt:lpstr>PowerPoint Presentation</vt:lpstr>
      <vt:lpstr>Data Usage (All Projects)</vt:lpstr>
      <vt:lpstr>Narrative: Development Work – </vt:lpstr>
      <vt:lpstr>Narrative: Management Plan</vt:lpstr>
      <vt:lpstr>Narrative: Milestone Table</vt:lpstr>
      <vt:lpstr>Narrative: INCITE Publications</vt:lpstr>
      <vt:lpstr>INCITE Annual Timeline</vt:lpstr>
      <vt:lpstr>Are You Ready to Apply Now?</vt:lpstr>
      <vt:lpstr>Request a Start-up Account Now</vt:lpstr>
      <vt:lpstr>Proposal Form: Final Check</vt:lpstr>
      <vt:lpstr>Q&amp;A</vt:lpstr>
      <vt:lpstr>Submitting Your Proposal or Renewal</vt:lpstr>
      <vt:lpstr>INCITE Awards Committee Decisions</vt:lpstr>
      <vt:lpstr>INCITE Awards Committee Decisions</vt:lpstr>
      <vt:lpstr>2026 INCITE Award Announcements</vt:lpstr>
      <vt:lpstr>PI Responsibilities</vt:lpstr>
      <vt:lpstr>PI Responsibilities (cont.)</vt:lpstr>
      <vt:lpstr>It is a Small World…</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Smith, Jason B.</dc:creator>
  <cp:lastModifiedBy>Salim, Kasia</cp:lastModifiedBy>
  <cp:revision>1</cp:revision>
  <dcterms:created xsi:type="dcterms:W3CDTF">2008-11-11T14:45:42Z</dcterms:created>
  <dcterms:modified xsi:type="dcterms:W3CDTF">2025-05-02T14:06:02Z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0x010100D4D52E5126FFED4D86E527FF80F181B3</vt:lpwstr>
  </property>
</Properties>
</file>